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257" r:id="rId4"/>
    <p:sldId id="260" r:id="rId5"/>
    <p:sldId id="259" r:id="rId6"/>
    <p:sldId id="261" r:id="rId7"/>
    <p:sldId id="264" r:id="rId8"/>
    <p:sldId id="263" r:id="rId9"/>
    <p:sldId id="266" r:id="rId10"/>
    <p:sldId id="262" r:id="rId11"/>
    <p:sldId id="265" r:id="rId12"/>
    <p:sldId id="267" r:id="rId13"/>
    <p:sldId id="268" r:id="rId14"/>
    <p:sldId id="269" r:id="rId15"/>
    <p:sldId id="270" r:id="rId16"/>
    <p:sldId id="271" r:id="rId17"/>
    <p:sldId id="272" r:id="rId18"/>
    <p:sldId id="274" r:id="rId19"/>
    <p:sldId id="273" r:id="rId20"/>
    <p:sldId id="275"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C9B5"/>
    <a:srgbClr val="F4E8DA"/>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2932" autoAdjust="0"/>
  </p:normalViewPr>
  <p:slideViewPr>
    <p:cSldViewPr snapToGrid="0">
      <p:cViewPr>
        <p:scale>
          <a:sx n="75" d="100"/>
          <a:sy n="75" d="100"/>
        </p:scale>
        <p:origin x="9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D0CA4-DA3A-42F8-8ADA-F245C0A7B0DA}" type="datetimeFigureOut">
              <a:rPr lang="fr-FR" smtClean="0"/>
              <a:t>20/03/2024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ED03C3-CF31-48C0-867A-B400834BB620}" type="slidenum">
              <a:rPr lang="fr-FR" smtClean="0"/>
              <a:t>‹N°›</a:t>
            </a:fld>
            <a:endParaRPr lang="fr-FR"/>
          </a:p>
        </p:txBody>
      </p:sp>
    </p:spTree>
    <p:extLst>
      <p:ext uri="{BB962C8B-B14F-4D97-AF65-F5344CB8AC3E}">
        <p14:creationId xmlns:p14="http://schemas.microsoft.com/office/powerpoint/2010/main" val="55162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1</a:t>
            </a:fld>
            <a:endParaRPr lang="fr-FR"/>
          </a:p>
        </p:txBody>
      </p:sp>
    </p:spTree>
    <p:extLst>
      <p:ext uri="{BB962C8B-B14F-4D97-AF65-F5344CB8AC3E}">
        <p14:creationId xmlns:p14="http://schemas.microsoft.com/office/powerpoint/2010/main" val="2124613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accordons une grande importance à la sécurité et à la protection des données des utilisateurs. Pour permettre aux utilisateurs de se déconnecter en toute sécurité, nous avons mis en place un processus de déconnexion robuste utilisant une API REST (Endpoint : POST /api/</a:t>
            </a:r>
            <a:r>
              <a:rPr lang="fr-FR" dirty="0" err="1"/>
              <a:t>logout</a:t>
            </a:r>
            <a:r>
              <a:rPr lang="fr-FR" dirty="0"/>
              <a:t>) construite avec Express.js.</a:t>
            </a:r>
          </a:p>
          <a:p>
            <a:endParaRPr lang="fr-FR" dirty="0"/>
          </a:p>
          <a:p>
            <a:endParaRPr lang="fr-FR" dirty="0"/>
          </a:p>
          <a:p>
            <a:r>
              <a:rPr lang="fr-FR" dirty="0"/>
              <a:t>14- Modification des Informations Utilisateur avec </a:t>
            </a:r>
            <a:r>
              <a:rPr lang="fr-FR" dirty="0" err="1"/>
              <a:t>Formik</a:t>
            </a:r>
            <a:r>
              <a:rPr lang="fr-FR" dirty="0"/>
              <a:t> ou </a:t>
            </a:r>
            <a:r>
              <a:rPr lang="fr-FR" dirty="0" err="1"/>
              <a:t>React</a:t>
            </a:r>
            <a:r>
              <a:rPr lang="fr-FR" dirty="0"/>
              <a:t> Hook </a:t>
            </a:r>
            <a:r>
              <a:rPr lang="fr-FR" dirty="0" err="1"/>
              <a:t>Form</a:t>
            </a:r>
            <a:endParaRPr lang="fr-FR" dirty="0"/>
          </a:p>
          <a:p>
            <a:r>
              <a:rPr lang="fr-FR" dirty="0"/>
              <a:t>Pour permettre aux utilisateurs de modifier leurs informations personnelles de manière fluide, nous avons intégré les bibliothèques </a:t>
            </a:r>
            <a:r>
              <a:rPr lang="fr-FR" dirty="0" err="1"/>
              <a:t>Formik</a:t>
            </a:r>
            <a:r>
              <a:rPr lang="fr-FR" dirty="0"/>
              <a:t> ou </a:t>
            </a:r>
            <a:r>
              <a:rPr lang="fr-FR" dirty="0" err="1"/>
              <a:t>React</a:t>
            </a:r>
            <a:r>
              <a:rPr lang="fr-FR" dirty="0"/>
              <a:t> Hook </a:t>
            </a:r>
            <a:r>
              <a:rPr lang="fr-FR" dirty="0" err="1"/>
              <a:t>Form</a:t>
            </a:r>
            <a:r>
              <a:rPr lang="fr-FR" dirty="0"/>
              <a:t>. Ces bibliothèques simplifient la gestion des états de formulaire, la validation des données et la soumission des formulaires.</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14</a:t>
            </a:fld>
            <a:endParaRPr lang="fr-FR"/>
          </a:p>
        </p:txBody>
      </p:sp>
    </p:spTree>
    <p:extLst>
      <p:ext uri="{BB962C8B-B14F-4D97-AF65-F5344CB8AC3E}">
        <p14:creationId xmlns:p14="http://schemas.microsoft.com/office/powerpoint/2010/main" val="1407367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notre application Menu Maker, le tableau de bord est l'endroit central où les restaurateurs peuvent accéder à toutes les fonctionnalités clés pour gérer leurs menus de manière efficace.</a:t>
            </a:r>
          </a:p>
          <a:p>
            <a:r>
              <a:rPr lang="fr-FR" dirty="0"/>
              <a:t> </a:t>
            </a:r>
          </a:p>
          <a:p>
            <a:r>
              <a:rPr lang="fr-FR" dirty="0"/>
              <a:t>Les principales fonctionnalités disponibles sur le tableau de bord sont:</a:t>
            </a:r>
          </a:p>
          <a:p>
            <a:r>
              <a:rPr lang="fr-FR" dirty="0"/>
              <a:t>La Création de Menu, Diffusion de Menu , Impression de Menu , Accès aux Menus Précédents.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dirty="0"/>
              <a:t>Affichage des Derniers Articles du Blog Qwenta sur le Dashboard</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En plus des fonctionnalités de gestion de menus, le tableau de bord offre également un accès rapide aux dernières actualités et conseils de Qwenta.</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En fournissant un accès direct aux articles pertinents du blog de Qwenta, nous offrons à nos utilisateurs une source d'informations précieuse pour les aider à maximiser l'utilisation de notre application et à rester informés des dernières nouveautés et tendances du secteur.</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15</a:t>
            </a:fld>
            <a:endParaRPr lang="fr-FR"/>
          </a:p>
        </p:txBody>
      </p:sp>
    </p:spTree>
    <p:extLst>
      <p:ext uri="{BB962C8B-B14F-4D97-AF65-F5344CB8AC3E}">
        <p14:creationId xmlns:p14="http://schemas.microsoft.com/office/powerpoint/2010/main" val="119424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dirty="0">
                <a:solidFill>
                  <a:srgbClr val="C00000"/>
                </a:solidFill>
              </a:rPr>
              <a:t>Réunions Régulières : </a:t>
            </a:r>
            <a:r>
              <a:rPr lang="fr-FR" sz="1200" b="1" dirty="0">
                <a:solidFill>
                  <a:srgbClr val="C00000"/>
                </a:solidFill>
              </a:rPr>
              <a:t> </a:t>
            </a:r>
            <a:r>
              <a:rPr lang="fr-FR" sz="1200" dirty="0"/>
              <a:t>La méthode AGILE Scrum nous permet de mettre en place des réunions Régulières avec l'équipe de Qwenta pour discuter de l'avancement du projet et résoudre les problèmes éventuels. Elles sont planifiées à intervalles réguliers, comme « Sprint </a:t>
            </a:r>
            <a:r>
              <a:rPr lang="fr-FR" sz="1200" dirty="0" err="1"/>
              <a:t>review</a:t>
            </a:r>
            <a:r>
              <a:rPr lang="fr-FR" sz="1200" dirty="0"/>
              <a:t> » à chaque fin de sprint pour présenter l’incrément et recueillir le feed-back  de Qwenta.</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16</a:t>
            </a:fld>
            <a:endParaRPr lang="fr-FR"/>
          </a:p>
        </p:txBody>
      </p:sp>
    </p:spTree>
    <p:extLst>
      <p:ext uri="{BB962C8B-B14F-4D97-AF65-F5344CB8AC3E}">
        <p14:creationId xmlns:p14="http://schemas.microsoft.com/office/powerpoint/2010/main" val="3551101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dirty="0">
                <a:solidFill>
                  <a:srgbClr val="C00000"/>
                </a:solidFill>
              </a:rPr>
              <a:t>Rapports d'Avancement : </a:t>
            </a:r>
            <a:r>
              <a:rPr lang="fr-FR" sz="1200" b="1" dirty="0">
                <a:solidFill>
                  <a:srgbClr val="C00000"/>
                </a:solidFill>
              </a:rPr>
              <a:t> </a:t>
            </a:r>
            <a:r>
              <a:rPr lang="fr-FR" sz="1200" dirty="0"/>
              <a:t>Envoyer des rapports d'avancement réguliers à Qwenta pour tenir l'équipe informée des progrès réalisés et des étapes suivantes. Ils incluront des informations détaillées, les fonctionnalités développées, les tests et les délais prévus.</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dirty="0">
                <a:solidFill>
                  <a:srgbClr val="C00000"/>
                </a:solidFill>
              </a:rPr>
              <a:t>Plateforme de Gestion de Projet : </a:t>
            </a:r>
            <a:r>
              <a:rPr lang="fr-FR" sz="1200" dirty="0"/>
              <a:t>Nous utiliserons une plateforme de gestion de projet collaborative NOTION, pour suivre les tâches, affecter les ressources et faciliter la communication entre les équipes. Qwenta aura un accès complet à cette plateforme pour suivre le statut des tâches et fournir des commentaires en temps réel.</a:t>
            </a:r>
          </a:p>
          <a:p>
            <a:endParaRPr lang="fr-FR" dirty="0"/>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8FC9B5"/>
                </a:solidFill>
              </a:rPr>
              <a:t>17- Domaine et de l'Hébergement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Ces informations sont essentielles pour garantir la visibilité et l'accessibilité de l'application Menu Maker, en assurant un accès sécurisé et fiable aux utilisateurs finaux ainsi qu'une communication fluide avec l'équipe de Qwenta.</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17</a:t>
            </a:fld>
            <a:endParaRPr lang="fr-FR"/>
          </a:p>
        </p:txBody>
      </p:sp>
    </p:spTree>
    <p:extLst>
      <p:ext uri="{BB962C8B-B14F-4D97-AF65-F5344CB8AC3E}">
        <p14:creationId xmlns:p14="http://schemas.microsoft.com/office/powerpoint/2010/main" val="3522086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lnSpc>
                <a:spcPct val="150000"/>
              </a:lnSpc>
              <a:buFont typeface="+mj-lt"/>
              <a:buAutoNum type="arabicPeriod"/>
            </a:pPr>
            <a:r>
              <a:rPr lang="fr-FR" sz="1400" b="1" u="sng" dirty="0">
                <a:solidFill>
                  <a:srgbClr val="8FC9B5"/>
                </a:solidFill>
              </a:rPr>
              <a:t>Introduction à Menu Maker : </a:t>
            </a:r>
            <a:r>
              <a:rPr lang="fr-FR" sz="1200" dirty="0"/>
              <a:t>Nous avons défini les objectifs et l'objectif de Menu Maker en tant qu'outil puissant pour les restaurateurs, offrant une interface conviviale et des fonctionnalités avancées pour la gestion des menus.</a:t>
            </a:r>
          </a:p>
          <a:p>
            <a:pPr marL="342900" indent="-342900">
              <a:lnSpc>
                <a:spcPct val="150000"/>
              </a:lnSpc>
              <a:buFont typeface="+mj-lt"/>
              <a:buAutoNum type="arabicPeriod"/>
            </a:pPr>
            <a:endParaRPr lang="fr-FR" sz="1200" dirty="0"/>
          </a:p>
          <a:p>
            <a:pPr marL="342900" indent="-342900">
              <a:lnSpc>
                <a:spcPct val="150000"/>
              </a:lnSpc>
              <a:buFont typeface="+mj-lt"/>
              <a:buAutoNum type="arabicPeriod"/>
            </a:pPr>
            <a:r>
              <a:rPr lang="fr-FR" sz="1400" b="1" u="sng" dirty="0">
                <a:solidFill>
                  <a:srgbClr val="8FC9B5"/>
                </a:solidFill>
              </a:rPr>
              <a:t>Architecture et Technologies Utilisées : </a:t>
            </a:r>
            <a:r>
              <a:rPr lang="fr-FR" sz="1200" dirty="0"/>
              <a:t>Nous avons exploré l'architecture générale de l'application, mettant en lumière l'interaction entre React.js et Node.js, ainsi que l'utilisation de technologies telles que MySQL, Express.js et NodeMailer pour garantir des performances optimales et une sécurité robuste.</a:t>
            </a:r>
          </a:p>
          <a:p>
            <a:pPr marL="342900" indent="-342900">
              <a:lnSpc>
                <a:spcPct val="150000"/>
              </a:lnSpc>
              <a:buFont typeface="+mj-lt"/>
              <a:buAutoNum type="arabicPeriod"/>
            </a:pPr>
            <a:endParaRPr lang="fr-FR" sz="1200" dirty="0"/>
          </a:p>
          <a:p>
            <a:pPr marL="342900" indent="-342900">
              <a:lnSpc>
                <a:spcPct val="150000"/>
              </a:lnSpc>
              <a:buFont typeface="+mj-lt"/>
              <a:buAutoNum type="arabicPeriod"/>
            </a:pPr>
            <a:r>
              <a:rPr lang="fr-FR" sz="1400" b="1" u="sng" dirty="0">
                <a:solidFill>
                  <a:srgbClr val="C00000"/>
                </a:solidFill>
              </a:rPr>
              <a:t>Fonctionnalités Clés : </a:t>
            </a:r>
            <a:r>
              <a:rPr lang="fr-FR" sz="1200" dirty="0"/>
              <a:t>Nous avons présenté en détail les fonctionnalités clés de Menu Maker, notamment la création de comptes, la gestion des menus, l'exportation PDF, l'intégration avec Deliveroo et Instagram, ainsi que la personnalisation du style du menu avec Google Fonts.</a:t>
            </a:r>
          </a:p>
          <a:p>
            <a:pPr marL="342900" indent="-342900">
              <a:lnSpc>
                <a:spcPct val="150000"/>
              </a:lnSpc>
              <a:buFont typeface="+mj-lt"/>
              <a:buAutoNum type="arabicPeriod"/>
            </a:pPr>
            <a:endParaRPr lang="fr-FR" sz="1200" dirty="0"/>
          </a:p>
          <a:p>
            <a:pPr marL="342900" indent="-342900">
              <a:lnSpc>
                <a:spcPct val="150000"/>
              </a:lnSpc>
              <a:buFont typeface="+mj-lt"/>
              <a:buAutoNum type="arabicPeriod"/>
            </a:pPr>
            <a:r>
              <a:rPr lang="fr-FR" sz="1400" b="1" u="sng" dirty="0">
                <a:solidFill>
                  <a:srgbClr val="C00000"/>
                </a:solidFill>
              </a:rPr>
              <a:t>Plan de Communication et de Livraison : </a:t>
            </a:r>
            <a:r>
              <a:rPr lang="fr-FR" sz="1200" dirty="0"/>
              <a:t>Nous avons élaboré un plan de communication détaillé avec Qwenta, ainsi qu'un calendrier de livraison comprenant cinq sprints de développement, démontrant notre engagement envers la collaboration et la transparence tout au long du projet.</a:t>
            </a:r>
          </a:p>
          <a:p>
            <a:pPr marL="342900" indent="-342900">
              <a:lnSpc>
                <a:spcPct val="150000"/>
              </a:lnSpc>
              <a:buFont typeface="+mj-lt"/>
              <a:buAutoNum type="arabicPeriod"/>
            </a:pPr>
            <a:endParaRPr lang="fr-FR" sz="1200" dirty="0"/>
          </a:p>
          <a:p>
            <a:pPr marL="342900" indent="-342900">
              <a:lnSpc>
                <a:spcPct val="150000"/>
              </a:lnSpc>
              <a:buFont typeface="+mj-lt"/>
              <a:buAutoNum type="arabicPeriod"/>
            </a:pPr>
            <a:r>
              <a:rPr lang="fr-FR" sz="1400" b="1" u="sng" dirty="0">
                <a:solidFill>
                  <a:srgbClr val="C00000"/>
                </a:solidFill>
              </a:rPr>
              <a:t>Compatibilité et Accessibilité : </a:t>
            </a:r>
            <a:r>
              <a:rPr lang="fr-FR" sz="1200" dirty="0"/>
              <a:t>Nous avons souligné l'importance de la compatibilité avec les navigateurs et l'accessibilité pour garantir que Menu Maker soit accessible à tous les utilisateurs, quel que soit leur navigateur ou leur dispositif.</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20</a:t>
            </a:fld>
            <a:endParaRPr lang="fr-FR"/>
          </a:p>
        </p:txBody>
      </p:sp>
    </p:spTree>
    <p:extLst>
      <p:ext uri="{BB962C8B-B14F-4D97-AF65-F5344CB8AC3E}">
        <p14:creationId xmlns:p14="http://schemas.microsoft.com/office/powerpoint/2010/main" val="3874071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400" dirty="0"/>
              <a:t>Frontend (React.js) :</a:t>
            </a:r>
          </a:p>
          <a:p>
            <a:r>
              <a:rPr lang="fr-FR" sz="1400" dirty="0"/>
              <a:t>React.js est utilisé pour développer l'interface utilisateur dynamique de l'application Menu Maker.</a:t>
            </a:r>
          </a:p>
          <a:p>
            <a:r>
              <a:rPr lang="fr-FR" sz="1400" dirty="0"/>
              <a:t>Il prend en charge le rendu côté client, offrant une expérience utilisateur réactive et fluide.</a:t>
            </a:r>
          </a:p>
          <a:p>
            <a:r>
              <a:rPr lang="fr-FR" sz="1400" dirty="0"/>
              <a:t>Les composants </a:t>
            </a:r>
            <a:r>
              <a:rPr lang="fr-FR" sz="1400" dirty="0" err="1"/>
              <a:t>React</a:t>
            </a:r>
            <a:r>
              <a:rPr lang="fr-FR" sz="1400" dirty="0"/>
              <a:t> sont responsables de l'affichage des menus, de la gestion des formulaires, et de l'interaction avec l'utilisateur.</a:t>
            </a:r>
          </a:p>
          <a:p>
            <a:endParaRPr lang="fr-FR" sz="1400" dirty="0"/>
          </a:p>
          <a:p>
            <a:endParaRPr lang="fr-FR" sz="1400" dirty="0"/>
          </a:p>
          <a:p>
            <a:endParaRPr lang="fr-FR" sz="1400" dirty="0"/>
          </a:p>
          <a:p>
            <a:r>
              <a:rPr lang="fr-FR" sz="1400" dirty="0"/>
              <a:t>Backend (Node.js avec Express) :</a:t>
            </a:r>
          </a:p>
          <a:p>
            <a:r>
              <a:rPr lang="fr-FR" sz="1400" dirty="0"/>
              <a:t>Node.js est utilisé pour créer le backend de l'application Menu Maker, en utilisant le </a:t>
            </a:r>
            <a:r>
              <a:rPr lang="fr-FR" sz="1400" dirty="0" err="1"/>
              <a:t>framework</a:t>
            </a:r>
            <a:r>
              <a:rPr lang="fr-FR" sz="1400" dirty="0"/>
              <a:t> Express.js pour gérer les routes et les requêtes HTTP.</a:t>
            </a:r>
          </a:p>
          <a:p>
            <a:r>
              <a:rPr lang="fr-FR" sz="1400" dirty="0"/>
              <a:t>Il prend en charge le traitement des données, la logique métier et la communication avec la base de données.</a:t>
            </a:r>
          </a:p>
          <a:p>
            <a:r>
              <a:rPr lang="fr-FR" sz="1400" dirty="0"/>
              <a:t>Les routes définies dans Express gèrent les requêtes provenant du frontend et retournent les réponses appropriées.</a:t>
            </a:r>
          </a:p>
          <a:p>
            <a:endParaRPr lang="fr-FR" sz="1400" dirty="0"/>
          </a:p>
          <a:p>
            <a:endParaRPr lang="fr-FR" sz="1400" dirty="0"/>
          </a:p>
          <a:p>
            <a:r>
              <a:rPr lang="fr-FR" sz="1400" dirty="0"/>
              <a:t>Interaction :</a:t>
            </a:r>
          </a:p>
          <a:p>
            <a:r>
              <a:rPr lang="fr-FR" sz="1400" dirty="0"/>
              <a:t>Lorsqu'un utilisateur interagit avec l'interface utilisateur sur le frontend, des requêtes HTTP sont envoyées au backend via des </a:t>
            </a:r>
            <a:r>
              <a:rPr lang="fr-FR" sz="1400" dirty="0" err="1"/>
              <a:t>endpoints</a:t>
            </a:r>
            <a:r>
              <a:rPr lang="fr-FR" sz="1400" dirty="0"/>
              <a:t> définis dans Express.</a:t>
            </a:r>
          </a:p>
          <a:p>
            <a:r>
              <a:rPr lang="fr-FR" sz="1400" dirty="0"/>
              <a:t>Le backend traite ces requêtes, effectue les opérations nécessaires (comme l'authentification, la création de menus, etc.) et renvoie les données appropriées au frontend.</a:t>
            </a:r>
          </a:p>
          <a:p>
            <a:r>
              <a:rPr lang="fr-FR" sz="1400" dirty="0"/>
              <a:t>React.js met à jour l'interface utilisateur en fonction des réponses du backend, offrant ainsi une expérience utilisateur interactive et en temps réel.</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5</a:t>
            </a:fld>
            <a:endParaRPr lang="fr-FR"/>
          </a:p>
        </p:txBody>
      </p:sp>
    </p:spTree>
    <p:extLst>
      <p:ext uri="{BB962C8B-B14F-4D97-AF65-F5344CB8AC3E}">
        <p14:creationId xmlns:p14="http://schemas.microsoft.com/office/powerpoint/2010/main" val="1693266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Récupérer tous les menus :</a:t>
            </a:r>
          </a:p>
          <a:p>
            <a:r>
              <a:rPr lang="fr-FR" dirty="0"/>
              <a:t>Requête : GET /menus</a:t>
            </a:r>
          </a:p>
          <a:p>
            <a:r>
              <a:rPr lang="fr-FR" dirty="0"/>
              <a:t>Réponse : [{ "id": 1, "nom": "Menu du jour", "plats": ["Entrée", "Plat principal", "Dessert"] }, { "id": 2, "nom": "Menu végétarien", "plats": ["Salade", "Pâtes aux légumes", "Tarte aux légumes"] }]</a:t>
            </a:r>
          </a:p>
          <a:p>
            <a:endParaRPr lang="fr-FR" dirty="0"/>
          </a:p>
          <a:p>
            <a:r>
              <a:rPr lang="fr-FR" dirty="0"/>
              <a:t>Récupérer un menu spécifique :</a:t>
            </a:r>
          </a:p>
          <a:p>
            <a:r>
              <a:rPr lang="fr-FR" dirty="0"/>
              <a:t>Requête : GET /menus/1</a:t>
            </a:r>
          </a:p>
          <a:p>
            <a:r>
              <a:rPr lang="fr-FR" dirty="0"/>
              <a:t>Réponse : { "id": 1, "nom": "Menu du jour", "plats": ["Entrée", "Plat principal", "Dessert"] }</a:t>
            </a:r>
          </a:p>
          <a:p>
            <a:endParaRPr lang="fr-FR" dirty="0"/>
          </a:p>
          <a:p>
            <a:r>
              <a:rPr lang="fr-FR" dirty="0"/>
              <a:t>Créer un nouveau menu :</a:t>
            </a:r>
          </a:p>
          <a:p>
            <a:r>
              <a:rPr lang="fr-FR" dirty="0"/>
              <a:t>Requête : POST /menus</a:t>
            </a:r>
          </a:p>
          <a:p>
            <a:r>
              <a:rPr lang="fr-FR" dirty="0"/>
              <a:t>Corps de la requête : { "nom": "Menu enfant", "plats": ["Nuggets", "Frites", "Compote"] }</a:t>
            </a:r>
          </a:p>
          <a:p>
            <a:r>
              <a:rPr lang="fr-FR" dirty="0"/>
              <a:t>Réponse : { "id": 3, "nom": "Menu enfant", "plats": ["Nuggets", "Frites", "Compote"] }</a:t>
            </a:r>
          </a:p>
          <a:p>
            <a:endParaRPr lang="fr-FR" dirty="0"/>
          </a:p>
          <a:p>
            <a:r>
              <a:rPr lang="fr-FR" dirty="0"/>
              <a:t>Mettre à jour un menu existant :</a:t>
            </a:r>
          </a:p>
          <a:p>
            <a:r>
              <a:rPr lang="fr-FR" dirty="0"/>
              <a:t>Requête : PUT /menus/3</a:t>
            </a:r>
          </a:p>
          <a:p>
            <a:r>
              <a:rPr lang="fr-FR" dirty="0"/>
              <a:t>Corps de la requête : { "nom": "Menu enfant spécial", "plats": ["Nuggets", "Frites", "Compote", "Jouet surprise"] }</a:t>
            </a:r>
          </a:p>
          <a:p>
            <a:r>
              <a:rPr lang="fr-FR" dirty="0"/>
              <a:t>Réponse : { "id": 3, "nom": "Menu enfant spécial", "plats": ["Nuggets", "Frites", "Compote", "Jouet surprise"] }</a:t>
            </a:r>
          </a:p>
          <a:p>
            <a:endParaRPr lang="fr-FR" dirty="0"/>
          </a:p>
          <a:p>
            <a:r>
              <a:rPr lang="fr-FR" dirty="0"/>
              <a:t>Supprimer un menu existant :</a:t>
            </a:r>
          </a:p>
          <a:p>
            <a:r>
              <a:rPr lang="fr-FR" dirty="0"/>
              <a:t>Requête : DELETE /menus/3</a:t>
            </a:r>
          </a:p>
          <a:p>
            <a:r>
              <a:rPr lang="fr-FR" dirty="0"/>
              <a:t>Réponse : Statut 204 No Content</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6</a:t>
            </a:fld>
            <a:endParaRPr lang="fr-FR"/>
          </a:p>
        </p:txBody>
      </p:sp>
    </p:spTree>
    <p:extLst>
      <p:ext uri="{BB962C8B-B14F-4D97-AF65-F5344CB8AC3E}">
        <p14:creationId xmlns:p14="http://schemas.microsoft.com/office/powerpoint/2010/main" val="1298295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Simplicité : La conception RESTful de l'API rend les </a:t>
            </a:r>
            <a:r>
              <a:rPr lang="fr-FR" dirty="0" err="1"/>
              <a:t>endpoints</a:t>
            </a:r>
            <a:r>
              <a:rPr lang="fr-FR" dirty="0"/>
              <a:t> faciles à comprendre, simplifiant ainsi l'interaction avec la BDD.</a:t>
            </a:r>
          </a:p>
          <a:p>
            <a:endParaRPr lang="fr-FR" dirty="0"/>
          </a:p>
          <a:p>
            <a:r>
              <a:rPr lang="fr-FR" dirty="0"/>
              <a:t>Sécurité : En exposant uniquement les </a:t>
            </a:r>
            <a:r>
              <a:rPr lang="fr-FR" dirty="0" err="1"/>
              <a:t>endpoints</a:t>
            </a:r>
            <a:r>
              <a:rPr lang="fr-FR" dirty="0"/>
              <a:t>, ,mécanismes d'authentification, nous assurons la sécurité des données .</a:t>
            </a:r>
          </a:p>
          <a:p>
            <a:endParaRPr lang="fr-FR" dirty="0"/>
          </a:p>
          <a:p>
            <a:r>
              <a:rPr lang="fr-FR" dirty="0"/>
              <a:t>Évolutivité : L'architecture RESTful et Express.js permettent une évolutivité facile de notre application sans perturber le fonctionnement global de l'application.</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7</a:t>
            </a:fld>
            <a:endParaRPr lang="fr-FR"/>
          </a:p>
        </p:txBody>
      </p:sp>
    </p:spTree>
    <p:extLst>
      <p:ext uri="{BB962C8B-B14F-4D97-AF65-F5344CB8AC3E}">
        <p14:creationId xmlns:p14="http://schemas.microsoft.com/office/powerpoint/2010/main" val="357684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7- Sauvegarde des données avec MySQL</a:t>
            </a:r>
          </a:p>
          <a:p>
            <a:endParaRPr lang="fr-FR" dirty="0"/>
          </a:p>
          <a:p>
            <a:r>
              <a:rPr lang="fr-FR" dirty="0"/>
              <a:t>Dans l'application Menu Maker, la sauvegarde des données est un aspect crucial pour assurer la stabilité, la fiabilité et la pérennité de notre plateforme. Pour cela, nous avons choisi d'utiliser MySQL, un système de gestion de base de données relationnelle largement utilisé et réputé pour sa robustesse et ses performances.</a:t>
            </a:r>
          </a:p>
          <a:p>
            <a:endParaRPr lang="fr-FR" dirty="0"/>
          </a:p>
          <a:p>
            <a:r>
              <a:rPr lang="fr-FR" dirty="0"/>
              <a:t>Sécurité : MySQL offre des fonctionnalités avancées de sécurité,</a:t>
            </a:r>
          </a:p>
          <a:p>
            <a:r>
              <a:rPr lang="fr-FR" dirty="0"/>
              <a:t>Fiabilité : MySQL est réputé pour sa stabilité et sa fiabilité. Il est capable de gérer de gros volumes de données avec efficacité, </a:t>
            </a:r>
          </a:p>
          <a:p>
            <a:r>
              <a:rPr lang="fr-FR" dirty="0"/>
              <a:t>Performances : MySQL offre des performances exceptionnelles, même dans les situations de charge élevée.</a:t>
            </a:r>
          </a:p>
          <a:p>
            <a:endParaRPr lang="fr-FR" dirty="0"/>
          </a:p>
          <a:p>
            <a:r>
              <a:rPr lang="fr-FR" dirty="0"/>
              <a:t>Stratégie de Sauvegarde :</a:t>
            </a:r>
          </a:p>
          <a:p>
            <a:r>
              <a:rPr lang="fr-FR" dirty="0"/>
              <a:t>Nous avons mis en place une stratégie de sauvegarde régulière pour garantir la disponibilité et l'intégrité des données dans notre application Menu Maker. Cette stratégie comprend :</a:t>
            </a:r>
          </a:p>
          <a:p>
            <a:r>
              <a:rPr lang="fr-FR" dirty="0"/>
              <a:t>Des sauvegardes régulières de la base de données réalisées à intervalles planifiés pour garantir la récupération des données en cas de défaillance du système ou de perte de données.</a:t>
            </a:r>
          </a:p>
          <a:p>
            <a:r>
              <a:rPr lang="fr-FR" dirty="0"/>
              <a:t>Des procédures de restauration testées régulièrement pour vérifier l'intégrité des sauvegardes et garantir leur efficacité en cas de besoin.</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8</a:t>
            </a:fld>
            <a:endParaRPr lang="fr-FR"/>
          </a:p>
        </p:txBody>
      </p:sp>
    </p:spTree>
    <p:extLst>
      <p:ext uri="{BB962C8B-B14F-4D97-AF65-F5344CB8AC3E}">
        <p14:creationId xmlns:p14="http://schemas.microsoft.com/office/powerpoint/2010/main" val="3704623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communication avec les utilisateurs est essentielle pour fournir un service de qualité.</a:t>
            </a:r>
          </a:p>
          <a:p>
            <a:r>
              <a:rPr lang="fr-FR" dirty="0"/>
              <a:t>Pour cela, nous avons intégré NodeMailer, une bibliothèque JavaScript largement utilisée, pour la gestion des e-mails.</a:t>
            </a:r>
          </a:p>
          <a:p>
            <a:r>
              <a:rPr lang="fr-FR" dirty="0"/>
              <a:t>Elle facilite l'envoi d'e-mails et la possibilité de personnaliser les e-mails :le contenu, les destinataires, les PJ , etc.</a:t>
            </a:r>
          </a:p>
          <a:p>
            <a:endParaRPr lang="fr-FR" dirty="0"/>
          </a:p>
          <a:p>
            <a:endParaRPr lang="fr-FR" dirty="0"/>
          </a:p>
          <a:p>
            <a:r>
              <a:rPr lang="fr-FR" dirty="0"/>
              <a:t>Confirmation de Compte :  Envoyer un e-mail de confirmation à l'adresse e-mail fournie par l'utilisateur, permettant ainsi de valider l'authenticité du compte.</a:t>
            </a:r>
          </a:p>
          <a:p>
            <a:r>
              <a:rPr lang="fr-FR" dirty="0"/>
              <a:t>Réinitialisation de Mot de Passe :  Envoyer un e-mail de réinitialisation du mot de passe à l'utilisateur, lui permettant de récupérer l'accès à son compte en toute sécurité.</a:t>
            </a:r>
          </a:p>
          <a:p>
            <a:r>
              <a:rPr lang="fr-FR" dirty="0"/>
              <a:t>Notifications : Envoyer des notifications aux utilisateurs concernant les mises à jour de leur compte, etc.</a:t>
            </a:r>
          </a:p>
          <a:p>
            <a:endParaRPr lang="fr-FR" dirty="0"/>
          </a:p>
          <a:p>
            <a:endParaRPr lang="fr-FR" dirty="0"/>
          </a:p>
          <a:p>
            <a:r>
              <a:rPr lang="fr-FR" dirty="0"/>
              <a:t>Facilité d'Utilisation :  NodeMailer est facile à configurer et à utiliser, permettant une intégration rapide et efficace dans Menu Maker.</a:t>
            </a:r>
          </a:p>
          <a:p>
            <a:r>
              <a:rPr lang="fr-FR" dirty="0"/>
              <a:t>Flexibilité : NodeMailer offre une grande flexibilité en termes de personnalisation des e-mails,</a:t>
            </a:r>
          </a:p>
          <a:p>
            <a:r>
              <a:rPr lang="fr-FR" dirty="0"/>
              <a:t>Fiabilité : NodeMailer garantit la fiabilité et la stabilité de notre système de communication par e-mail.</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9</a:t>
            </a:fld>
            <a:endParaRPr lang="fr-FR"/>
          </a:p>
        </p:txBody>
      </p:sp>
    </p:spTree>
    <p:extLst>
      <p:ext uri="{BB962C8B-B14F-4D97-AF65-F5344CB8AC3E}">
        <p14:creationId xmlns:p14="http://schemas.microsoft.com/office/powerpoint/2010/main" val="3500851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Création de Compte :</a:t>
            </a:r>
          </a:p>
          <a:p>
            <a:endParaRPr lang="fr-FR" dirty="0"/>
          </a:p>
          <a:p>
            <a:r>
              <a:rPr lang="fr-FR" dirty="0"/>
              <a:t>L’utilisateur souhaitant créer un compte, il peut accéder à cette fonctionnalité en cliquant sur le bouton "S'inscrire" dans la barre de navigation.</a:t>
            </a:r>
          </a:p>
          <a:p>
            <a:r>
              <a:rPr lang="fr-FR" dirty="0"/>
              <a:t>Puis une modal s'ouvre, invitant l'utilisateur à remplir un formulaire d'inscription avec des champs tels que nom, adresse e-mail et mot de passe.</a:t>
            </a:r>
          </a:p>
          <a:p>
            <a:r>
              <a:rPr lang="fr-FR" dirty="0"/>
              <a:t>Une fois les informations saisies, l'utilisateur peut soumettre le formulaire et un message de confirmation s'affiche dans la modal pour indiquer que le compte a été créé avec succès.</a:t>
            </a:r>
          </a:p>
          <a:p>
            <a:endParaRPr lang="fr-FR" dirty="0"/>
          </a:p>
          <a:p>
            <a:r>
              <a:rPr lang="fr-FR" dirty="0"/>
              <a:t>Connexion :</a:t>
            </a:r>
          </a:p>
          <a:p>
            <a:endParaRPr lang="fr-FR" dirty="0"/>
          </a:p>
          <a:p>
            <a:r>
              <a:rPr lang="fr-FR" dirty="0"/>
              <a:t>Pour se connecter, l'utilisateur peut cliquer sur le bouton "Se connecter" dans la barre de navigation.</a:t>
            </a:r>
          </a:p>
          <a:p>
            <a:r>
              <a:rPr lang="fr-FR" dirty="0"/>
              <a:t>Cela ouvre une modal de connexion où l'utilisateur peut saisir son adresse e-mail et son mot de passe.</a:t>
            </a:r>
          </a:p>
          <a:p>
            <a:r>
              <a:rPr lang="fr-FR" dirty="0"/>
              <a:t>Une fois les informations de connexion validées, l'utilisateur est authentifié et redirigé vers la page d'accueil de l'application.</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10</a:t>
            </a:fld>
            <a:endParaRPr lang="fr-FR"/>
          </a:p>
        </p:txBody>
      </p:sp>
    </p:spTree>
    <p:extLst>
      <p:ext uri="{BB962C8B-B14F-4D97-AF65-F5344CB8AC3E}">
        <p14:creationId xmlns:p14="http://schemas.microsoft.com/office/powerpoint/2010/main" val="156084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L'utilisation de polices Google Fonts permet aux restaurateurs de donner une identité visuelle unique à leurs menus, correspondant à leur marque et à leur style.</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12</a:t>
            </a:fld>
            <a:endParaRPr lang="fr-FR"/>
          </a:p>
        </p:txBody>
      </p:sp>
    </p:spTree>
    <p:extLst>
      <p:ext uri="{BB962C8B-B14F-4D97-AF65-F5344CB8AC3E}">
        <p14:creationId xmlns:p14="http://schemas.microsoft.com/office/powerpoint/2010/main" val="1147807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jsPDF est une bibliothèque JavaScript qui permet de générer des fichiers PDF côté client à partir de contenu HTML.</a:t>
            </a:r>
          </a:p>
          <a:p>
            <a:endParaRPr lang="fr-FR" dirty="0"/>
          </a:p>
          <a:p>
            <a:r>
              <a:rPr lang="fr-FR" dirty="0"/>
              <a:t>Nous utilisons jsPDF pour convertir dynamiquement le contenu des menus en fichiers PDF, offrant ainsi aux restaurateurs la possibilité de télécharger et d'imprimer leurs menus avec une présentation professionnelle.</a:t>
            </a:r>
          </a:p>
          <a:p>
            <a:endParaRPr lang="fr-FR" dirty="0"/>
          </a:p>
          <a:p>
            <a:r>
              <a:rPr lang="fr-FR" dirty="0"/>
              <a:t>Exportation PDF :   La génération de fichiers PDF avec jsPDF offre aux restaurateurs des menus prêts à l'emploi avec une présentation professionnelle, idéale pour l'impression et la diffusion</a:t>
            </a:r>
          </a:p>
          <a:p>
            <a:endParaRPr lang="fr-FR" dirty="0"/>
          </a:p>
          <a:p>
            <a:pPr>
              <a:lnSpc>
                <a:spcPct val="150000"/>
              </a:lnSpc>
            </a:pPr>
            <a:r>
              <a:rPr lang="fr-FR" sz="1200" b="1" u="sng" dirty="0">
                <a:solidFill>
                  <a:srgbClr val="C00000"/>
                </a:solidFill>
              </a:rPr>
              <a:t>Exportation vers Deliveroo : </a:t>
            </a:r>
            <a:r>
              <a:rPr lang="fr-FR" sz="1200" b="1" dirty="0">
                <a:solidFill>
                  <a:srgbClr val="C00000"/>
                </a:solidFill>
              </a:rPr>
              <a:t> </a:t>
            </a:r>
            <a:r>
              <a:rPr lang="fr-FR" sz="1200" dirty="0"/>
              <a:t>Nous avons intégré l'API de Deliveroo pour permettre aux restaurateurs d'exporter leurs menus directement vers la plateforme de livraison Deliveroo.</a:t>
            </a:r>
          </a:p>
          <a:p>
            <a:pPr>
              <a:lnSpc>
                <a:spcPct val="150000"/>
              </a:lnSpc>
            </a:pPr>
            <a:r>
              <a:rPr lang="fr-FR" sz="1200" dirty="0"/>
              <a:t>L’utilisateur autorise notre application à accéder à son compte Deliveroo, ce qui permet d'importer rapidement et facilement leurs menus dans le système Deliveroo.</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dirty="0">
                <a:solidFill>
                  <a:srgbClr val="C00000"/>
                </a:solidFill>
              </a:rPr>
              <a:t>Partage sur Instagram :</a:t>
            </a:r>
            <a:r>
              <a:rPr lang="fr-FR" sz="1200" dirty="0"/>
              <a:t>  Nous avons également intégré l'API d'Instagram pour partager les menus média social. Les restaurateurs peuvent autoriser notre application à accéder à leur compte Instagram, ce qui leur permet de publier leurs menus directement sur leur profil Instagram pour atteindre un plus large public.</a:t>
            </a:r>
          </a:p>
          <a:p>
            <a:endParaRPr lang="fr-FR" dirty="0"/>
          </a:p>
        </p:txBody>
      </p:sp>
      <p:sp>
        <p:nvSpPr>
          <p:cNvPr id="4" name="Espace réservé du numéro de diapositive 3"/>
          <p:cNvSpPr>
            <a:spLocks noGrp="1"/>
          </p:cNvSpPr>
          <p:nvPr>
            <p:ph type="sldNum" sz="quarter" idx="5"/>
          </p:nvPr>
        </p:nvSpPr>
        <p:spPr/>
        <p:txBody>
          <a:bodyPr/>
          <a:lstStyle/>
          <a:p>
            <a:fld id="{40ED03C3-CF31-48C0-867A-B400834BB620}" type="slidenum">
              <a:rPr lang="fr-FR" smtClean="0"/>
              <a:t>13</a:t>
            </a:fld>
            <a:endParaRPr lang="fr-FR"/>
          </a:p>
        </p:txBody>
      </p:sp>
    </p:spTree>
    <p:extLst>
      <p:ext uri="{BB962C8B-B14F-4D97-AF65-F5344CB8AC3E}">
        <p14:creationId xmlns:p14="http://schemas.microsoft.com/office/powerpoint/2010/main" val="1884508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9725B-20B5-6FC5-E9D4-D68940E534D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086DF0-28B5-8039-DE5D-B37EDE7399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5469DC2-A31B-910B-C3A2-B02EA0564FA0}"/>
              </a:ext>
            </a:extLst>
          </p:cNvPr>
          <p:cNvSpPr>
            <a:spLocks noGrp="1"/>
          </p:cNvSpPr>
          <p:nvPr>
            <p:ph type="dt" sz="half" idx="10"/>
          </p:nvPr>
        </p:nvSpPr>
        <p:spPr/>
        <p:txBody>
          <a:bodyPr/>
          <a:lstStyle/>
          <a:p>
            <a:fld id="{A4E16029-525B-4B14-B4B8-B9427A4F74F8}" type="datetimeFigureOut">
              <a:rPr lang="fr-FR" smtClean="0"/>
              <a:t>20/03/2024</a:t>
            </a:fld>
            <a:endParaRPr lang="fr-FR"/>
          </a:p>
        </p:txBody>
      </p:sp>
      <p:sp>
        <p:nvSpPr>
          <p:cNvPr id="5" name="Espace réservé du pied de page 4">
            <a:extLst>
              <a:ext uri="{FF2B5EF4-FFF2-40B4-BE49-F238E27FC236}">
                <a16:creationId xmlns:a16="http://schemas.microsoft.com/office/drawing/2014/main" id="{40A173AD-1B95-AD47-82C5-BC7D12E58EA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119A14-AA1A-1AEA-384E-A16D99907C5C}"/>
              </a:ext>
            </a:extLst>
          </p:cNvPr>
          <p:cNvSpPr>
            <a:spLocks noGrp="1"/>
          </p:cNvSpPr>
          <p:nvPr>
            <p:ph type="sldNum" sz="quarter" idx="12"/>
          </p:nvPr>
        </p:nvSpPr>
        <p:spPr/>
        <p:txBody>
          <a:bodyPr/>
          <a:lstStyle/>
          <a:p>
            <a:fld id="{45BC8FC1-0816-4B9C-8EF0-3D72BE3237E2}" type="slidenum">
              <a:rPr lang="fr-FR" smtClean="0"/>
              <a:t>‹N°›</a:t>
            </a:fld>
            <a:endParaRPr lang="fr-FR"/>
          </a:p>
        </p:txBody>
      </p:sp>
    </p:spTree>
    <p:extLst>
      <p:ext uri="{BB962C8B-B14F-4D97-AF65-F5344CB8AC3E}">
        <p14:creationId xmlns:p14="http://schemas.microsoft.com/office/powerpoint/2010/main" val="3265234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DAD91F-CAC1-A401-448A-4BDE30A1C08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CE235CB-0859-2737-E263-65BDE542C9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14C51FF-6DB9-D9E2-87E1-8FB6D1AE50AE}"/>
              </a:ext>
            </a:extLst>
          </p:cNvPr>
          <p:cNvSpPr>
            <a:spLocks noGrp="1"/>
          </p:cNvSpPr>
          <p:nvPr>
            <p:ph type="dt" sz="half" idx="10"/>
          </p:nvPr>
        </p:nvSpPr>
        <p:spPr/>
        <p:txBody>
          <a:bodyPr/>
          <a:lstStyle/>
          <a:p>
            <a:fld id="{A4E16029-525B-4B14-B4B8-B9427A4F74F8}" type="datetimeFigureOut">
              <a:rPr lang="fr-FR" smtClean="0"/>
              <a:t>20/03/2024</a:t>
            </a:fld>
            <a:endParaRPr lang="fr-FR"/>
          </a:p>
        </p:txBody>
      </p:sp>
      <p:sp>
        <p:nvSpPr>
          <p:cNvPr id="5" name="Espace réservé du pied de page 4">
            <a:extLst>
              <a:ext uri="{FF2B5EF4-FFF2-40B4-BE49-F238E27FC236}">
                <a16:creationId xmlns:a16="http://schemas.microsoft.com/office/drawing/2014/main" id="{9F821B64-B983-FB1F-F756-D0E37F0BD15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EF67FA9-AA09-A1D2-9623-33E2D8C18FA6}"/>
              </a:ext>
            </a:extLst>
          </p:cNvPr>
          <p:cNvSpPr>
            <a:spLocks noGrp="1"/>
          </p:cNvSpPr>
          <p:nvPr>
            <p:ph type="sldNum" sz="quarter" idx="12"/>
          </p:nvPr>
        </p:nvSpPr>
        <p:spPr/>
        <p:txBody>
          <a:bodyPr/>
          <a:lstStyle/>
          <a:p>
            <a:fld id="{45BC8FC1-0816-4B9C-8EF0-3D72BE3237E2}" type="slidenum">
              <a:rPr lang="fr-FR" smtClean="0"/>
              <a:t>‹N°›</a:t>
            </a:fld>
            <a:endParaRPr lang="fr-FR"/>
          </a:p>
        </p:txBody>
      </p:sp>
    </p:spTree>
    <p:extLst>
      <p:ext uri="{BB962C8B-B14F-4D97-AF65-F5344CB8AC3E}">
        <p14:creationId xmlns:p14="http://schemas.microsoft.com/office/powerpoint/2010/main" val="290987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0B9DE27-343B-F5B9-F01D-BF5558DCD7E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D7FD958-327B-3AA7-AA1A-6736D6D5955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3AC2B8-7D70-2C12-503F-2D67ED63868B}"/>
              </a:ext>
            </a:extLst>
          </p:cNvPr>
          <p:cNvSpPr>
            <a:spLocks noGrp="1"/>
          </p:cNvSpPr>
          <p:nvPr>
            <p:ph type="dt" sz="half" idx="10"/>
          </p:nvPr>
        </p:nvSpPr>
        <p:spPr/>
        <p:txBody>
          <a:bodyPr/>
          <a:lstStyle/>
          <a:p>
            <a:fld id="{A4E16029-525B-4B14-B4B8-B9427A4F74F8}" type="datetimeFigureOut">
              <a:rPr lang="fr-FR" smtClean="0"/>
              <a:t>20/03/2024</a:t>
            </a:fld>
            <a:endParaRPr lang="fr-FR"/>
          </a:p>
        </p:txBody>
      </p:sp>
      <p:sp>
        <p:nvSpPr>
          <p:cNvPr id="5" name="Espace réservé du pied de page 4">
            <a:extLst>
              <a:ext uri="{FF2B5EF4-FFF2-40B4-BE49-F238E27FC236}">
                <a16:creationId xmlns:a16="http://schemas.microsoft.com/office/drawing/2014/main" id="{2014C187-7837-A93E-DCC2-D3AF5B849D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A8B60C-8834-C486-2A26-D2C0068ABC47}"/>
              </a:ext>
            </a:extLst>
          </p:cNvPr>
          <p:cNvSpPr>
            <a:spLocks noGrp="1"/>
          </p:cNvSpPr>
          <p:nvPr>
            <p:ph type="sldNum" sz="quarter" idx="12"/>
          </p:nvPr>
        </p:nvSpPr>
        <p:spPr/>
        <p:txBody>
          <a:bodyPr/>
          <a:lstStyle/>
          <a:p>
            <a:fld id="{45BC8FC1-0816-4B9C-8EF0-3D72BE3237E2}" type="slidenum">
              <a:rPr lang="fr-FR" smtClean="0"/>
              <a:t>‹N°›</a:t>
            </a:fld>
            <a:endParaRPr lang="fr-FR"/>
          </a:p>
        </p:txBody>
      </p:sp>
    </p:spTree>
    <p:extLst>
      <p:ext uri="{BB962C8B-B14F-4D97-AF65-F5344CB8AC3E}">
        <p14:creationId xmlns:p14="http://schemas.microsoft.com/office/powerpoint/2010/main" val="2495933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239546-2D53-1D00-22E7-EE72BBD009C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22DCC0B-973B-33C5-CB0D-A90B9A29B89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C0728D3-2157-DF84-9649-FCB1F74AB365}"/>
              </a:ext>
            </a:extLst>
          </p:cNvPr>
          <p:cNvSpPr>
            <a:spLocks noGrp="1"/>
          </p:cNvSpPr>
          <p:nvPr>
            <p:ph type="dt" sz="half" idx="10"/>
          </p:nvPr>
        </p:nvSpPr>
        <p:spPr/>
        <p:txBody>
          <a:bodyPr/>
          <a:lstStyle/>
          <a:p>
            <a:fld id="{A4E16029-525B-4B14-B4B8-B9427A4F74F8}" type="datetimeFigureOut">
              <a:rPr lang="fr-FR" smtClean="0"/>
              <a:t>20/03/2024</a:t>
            </a:fld>
            <a:endParaRPr lang="fr-FR"/>
          </a:p>
        </p:txBody>
      </p:sp>
      <p:sp>
        <p:nvSpPr>
          <p:cNvPr id="5" name="Espace réservé du pied de page 4">
            <a:extLst>
              <a:ext uri="{FF2B5EF4-FFF2-40B4-BE49-F238E27FC236}">
                <a16:creationId xmlns:a16="http://schemas.microsoft.com/office/drawing/2014/main" id="{A119424E-C7C1-5035-2B66-F1A59326A03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965CB84-349B-B144-FBCB-E63A6BD1596C}"/>
              </a:ext>
            </a:extLst>
          </p:cNvPr>
          <p:cNvSpPr>
            <a:spLocks noGrp="1"/>
          </p:cNvSpPr>
          <p:nvPr>
            <p:ph type="sldNum" sz="quarter" idx="12"/>
          </p:nvPr>
        </p:nvSpPr>
        <p:spPr/>
        <p:txBody>
          <a:bodyPr/>
          <a:lstStyle/>
          <a:p>
            <a:fld id="{45BC8FC1-0816-4B9C-8EF0-3D72BE3237E2}" type="slidenum">
              <a:rPr lang="fr-FR" smtClean="0"/>
              <a:t>‹N°›</a:t>
            </a:fld>
            <a:endParaRPr lang="fr-FR"/>
          </a:p>
        </p:txBody>
      </p:sp>
    </p:spTree>
    <p:extLst>
      <p:ext uri="{BB962C8B-B14F-4D97-AF65-F5344CB8AC3E}">
        <p14:creationId xmlns:p14="http://schemas.microsoft.com/office/powerpoint/2010/main" val="325302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A61281-DABC-D8CA-A8F8-F2F20B4345C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9CD3481-16BA-29AD-53A3-0DE70F9143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483DECE-6CCE-61CD-7D22-0D510164D671}"/>
              </a:ext>
            </a:extLst>
          </p:cNvPr>
          <p:cNvSpPr>
            <a:spLocks noGrp="1"/>
          </p:cNvSpPr>
          <p:nvPr>
            <p:ph type="dt" sz="half" idx="10"/>
          </p:nvPr>
        </p:nvSpPr>
        <p:spPr/>
        <p:txBody>
          <a:bodyPr/>
          <a:lstStyle/>
          <a:p>
            <a:fld id="{A4E16029-525B-4B14-B4B8-B9427A4F74F8}" type="datetimeFigureOut">
              <a:rPr lang="fr-FR" smtClean="0"/>
              <a:t>20/03/2024</a:t>
            </a:fld>
            <a:endParaRPr lang="fr-FR"/>
          </a:p>
        </p:txBody>
      </p:sp>
      <p:sp>
        <p:nvSpPr>
          <p:cNvPr id="5" name="Espace réservé du pied de page 4">
            <a:extLst>
              <a:ext uri="{FF2B5EF4-FFF2-40B4-BE49-F238E27FC236}">
                <a16:creationId xmlns:a16="http://schemas.microsoft.com/office/drawing/2014/main" id="{15E41E5A-14D6-0080-9DA7-98580464383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E6ABD5C-A57D-ECD6-16BB-D2E6903E2797}"/>
              </a:ext>
            </a:extLst>
          </p:cNvPr>
          <p:cNvSpPr>
            <a:spLocks noGrp="1"/>
          </p:cNvSpPr>
          <p:nvPr>
            <p:ph type="sldNum" sz="quarter" idx="12"/>
          </p:nvPr>
        </p:nvSpPr>
        <p:spPr/>
        <p:txBody>
          <a:bodyPr/>
          <a:lstStyle/>
          <a:p>
            <a:fld id="{45BC8FC1-0816-4B9C-8EF0-3D72BE3237E2}" type="slidenum">
              <a:rPr lang="fr-FR" smtClean="0"/>
              <a:t>‹N°›</a:t>
            </a:fld>
            <a:endParaRPr lang="fr-FR"/>
          </a:p>
        </p:txBody>
      </p:sp>
    </p:spTree>
    <p:extLst>
      <p:ext uri="{BB962C8B-B14F-4D97-AF65-F5344CB8AC3E}">
        <p14:creationId xmlns:p14="http://schemas.microsoft.com/office/powerpoint/2010/main" val="3452306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E2A722-EA8B-FAE4-8418-DF41CE3C0A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F76CB08-E6D4-8EE6-0543-20DAFB9490D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F10ABC7-D349-21BC-8CAF-91CA5873FEE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65C996D-5793-0F06-F888-06C14AD536AF}"/>
              </a:ext>
            </a:extLst>
          </p:cNvPr>
          <p:cNvSpPr>
            <a:spLocks noGrp="1"/>
          </p:cNvSpPr>
          <p:nvPr>
            <p:ph type="dt" sz="half" idx="10"/>
          </p:nvPr>
        </p:nvSpPr>
        <p:spPr/>
        <p:txBody>
          <a:bodyPr/>
          <a:lstStyle/>
          <a:p>
            <a:fld id="{A4E16029-525B-4B14-B4B8-B9427A4F74F8}" type="datetimeFigureOut">
              <a:rPr lang="fr-FR" smtClean="0"/>
              <a:t>20/03/2024</a:t>
            </a:fld>
            <a:endParaRPr lang="fr-FR"/>
          </a:p>
        </p:txBody>
      </p:sp>
      <p:sp>
        <p:nvSpPr>
          <p:cNvPr id="6" name="Espace réservé du pied de page 5">
            <a:extLst>
              <a:ext uri="{FF2B5EF4-FFF2-40B4-BE49-F238E27FC236}">
                <a16:creationId xmlns:a16="http://schemas.microsoft.com/office/drawing/2014/main" id="{7A038FF0-2222-BDC2-80FD-684ADBED5A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C6F6FB1-0E34-67F9-AE58-4B536A0DB4AB}"/>
              </a:ext>
            </a:extLst>
          </p:cNvPr>
          <p:cNvSpPr>
            <a:spLocks noGrp="1"/>
          </p:cNvSpPr>
          <p:nvPr>
            <p:ph type="sldNum" sz="quarter" idx="12"/>
          </p:nvPr>
        </p:nvSpPr>
        <p:spPr/>
        <p:txBody>
          <a:bodyPr/>
          <a:lstStyle/>
          <a:p>
            <a:fld id="{45BC8FC1-0816-4B9C-8EF0-3D72BE3237E2}" type="slidenum">
              <a:rPr lang="fr-FR" smtClean="0"/>
              <a:t>‹N°›</a:t>
            </a:fld>
            <a:endParaRPr lang="fr-FR"/>
          </a:p>
        </p:txBody>
      </p:sp>
    </p:spTree>
    <p:extLst>
      <p:ext uri="{BB962C8B-B14F-4D97-AF65-F5344CB8AC3E}">
        <p14:creationId xmlns:p14="http://schemas.microsoft.com/office/powerpoint/2010/main" val="4268610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77F30E-B256-E119-89BA-72DAE2AC388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8C8B0AD-55AD-B8D1-ACB7-72302EE81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A6900D1-F883-55C8-08B5-2ABDBCA63C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144E7D7-7B92-C0A4-61A6-BCB042314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1C63863-2F40-2352-E1CC-EE10C7F190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871705C-E7A0-2310-A6D5-5F8A4B7C50D8}"/>
              </a:ext>
            </a:extLst>
          </p:cNvPr>
          <p:cNvSpPr>
            <a:spLocks noGrp="1"/>
          </p:cNvSpPr>
          <p:nvPr>
            <p:ph type="dt" sz="half" idx="10"/>
          </p:nvPr>
        </p:nvSpPr>
        <p:spPr/>
        <p:txBody>
          <a:bodyPr/>
          <a:lstStyle/>
          <a:p>
            <a:fld id="{A4E16029-525B-4B14-B4B8-B9427A4F74F8}" type="datetimeFigureOut">
              <a:rPr lang="fr-FR" smtClean="0"/>
              <a:t>20/03/2024</a:t>
            </a:fld>
            <a:endParaRPr lang="fr-FR"/>
          </a:p>
        </p:txBody>
      </p:sp>
      <p:sp>
        <p:nvSpPr>
          <p:cNvPr id="8" name="Espace réservé du pied de page 7">
            <a:extLst>
              <a:ext uri="{FF2B5EF4-FFF2-40B4-BE49-F238E27FC236}">
                <a16:creationId xmlns:a16="http://schemas.microsoft.com/office/drawing/2014/main" id="{19DEA847-EC70-243D-96CE-7DE1D7B1E73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722E2F4-0BA0-DAD8-15E1-4566F784C000}"/>
              </a:ext>
            </a:extLst>
          </p:cNvPr>
          <p:cNvSpPr>
            <a:spLocks noGrp="1"/>
          </p:cNvSpPr>
          <p:nvPr>
            <p:ph type="sldNum" sz="quarter" idx="12"/>
          </p:nvPr>
        </p:nvSpPr>
        <p:spPr/>
        <p:txBody>
          <a:bodyPr/>
          <a:lstStyle/>
          <a:p>
            <a:fld id="{45BC8FC1-0816-4B9C-8EF0-3D72BE3237E2}" type="slidenum">
              <a:rPr lang="fr-FR" smtClean="0"/>
              <a:t>‹N°›</a:t>
            </a:fld>
            <a:endParaRPr lang="fr-FR"/>
          </a:p>
        </p:txBody>
      </p:sp>
    </p:spTree>
    <p:extLst>
      <p:ext uri="{BB962C8B-B14F-4D97-AF65-F5344CB8AC3E}">
        <p14:creationId xmlns:p14="http://schemas.microsoft.com/office/powerpoint/2010/main" val="2662773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44932F-1B27-A5D4-4B50-6B64AC71E0C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F54BE53-2243-3484-D8CF-C7F5059B814A}"/>
              </a:ext>
            </a:extLst>
          </p:cNvPr>
          <p:cNvSpPr>
            <a:spLocks noGrp="1"/>
          </p:cNvSpPr>
          <p:nvPr>
            <p:ph type="dt" sz="half" idx="10"/>
          </p:nvPr>
        </p:nvSpPr>
        <p:spPr/>
        <p:txBody>
          <a:bodyPr/>
          <a:lstStyle/>
          <a:p>
            <a:fld id="{A4E16029-525B-4B14-B4B8-B9427A4F74F8}" type="datetimeFigureOut">
              <a:rPr lang="fr-FR" smtClean="0"/>
              <a:t>20/03/2024</a:t>
            </a:fld>
            <a:endParaRPr lang="fr-FR"/>
          </a:p>
        </p:txBody>
      </p:sp>
      <p:sp>
        <p:nvSpPr>
          <p:cNvPr id="4" name="Espace réservé du pied de page 3">
            <a:extLst>
              <a:ext uri="{FF2B5EF4-FFF2-40B4-BE49-F238E27FC236}">
                <a16:creationId xmlns:a16="http://schemas.microsoft.com/office/drawing/2014/main" id="{F8099C23-0479-EDB3-013C-4D1D8C9EBD6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F6A5390-0920-68D5-3D5B-4688CECC293D}"/>
              </a:ext>
            </a:extLst>
          </p:cNvPr>
          <p:cNvSpPr>
            <a:spLocks noGrp="1"/>
          </p:cNvSpPr>
          <p:nvPr>
            <p:ph type="sldNum" sz="quarter" idx="12"/>
          </p:nvPr>
        </p:nvSpPr>
        <p:spPr/>
        <p:txBody>
          <a:bodyPr/>
          <a:lstStyle/>
          <a:p>
            <a:fld id="{45BC8FC1-0816-4B9C-8EF0-3D72BE3237E2}" type="slidenum">
              <a:rPr lang="fr-FR" smtClean="0"/>
              <a:t>‹N°›</a:t>
            </a:fld>
            <a:endParaRPr lang="fr-FR"/>
          </a:p>
        </p:txBody>
      </p:sp>
    </p:spTree>
    <p:extLst>
      <p:ext uri="{BB962C8B-B14F-4D97-AF65-F5344CB8AC3E}">
        <p14:creationId xmlns:p14="http://schemas.microsoft.com/office/powerpoint/2010/main" val="634389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63EF01B-0B68-86C3-8AAE-1617B0F6D6AB}"/>
              </a:ext>
            </a:extLst>
          </p:cNvPr>
          <p:cNvSpPr>
            <a:spLocks noGrp="1"/>
          </p:cNvSpPr>
          <p:nvPr>
            <p:ph type="dt" sz="half" idx="10"/>
          </p:nvPr>
        </p:nvSpPr>
        <p:spPr/>
        <p:txBody>
          <a:bodyPr/>
          <a:lstStyle/>
          <a:p>
            <a:fld id="{A4E16029-525B-4B14-B4B8-B9427A4F74F8}" type="datetimeFigureOut">
              <a:rPr lang="fr-FR" smtClean="0"/>
              <a:t>20/03/2024</a:t>
            </a:fld>
            <a:endParaRPr lang="fr-FR"/>
          </a:p>
        </p:txBody>
      </p:sp>
      <p:sp>
        <p:nvSpPr>
          <p:cNvPr id="3" name="Espace réservé du pied de page 2">
            <a:extLst>
              <a:ext uri="{FF2B5EF4-FFF2-40B4-BE49-F238E27FC236}">
                <a16:creationId xmlns:a16="http://schemas.microsoft.com/office/drawing/2014/main" id="{29DB6CD0-3958-2973-DF91-180FBD1F3D2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3EF3C28-578E-7096-2CCE-1D0561ED014E}"/>
              </a:ext>
            </a:extLst>
          </p:cNvPr>
          <p:cNvSpPr>
            <a:spLocks noGrp="1"/>
          </p:cNvSpPr>
          <p:nvPr>
            <p:ph type="sldNum" sz="quarter" idx="12"/>
          </p:nvPr>
        </p:nvSpPr>
        <p:spPr/>
        <p:txBody>
          <a:bodyPr/>
          <a:lstStyle/>
          <a:p>
            <a:fld id="{45BC8FC1-0816-4B9C-8EF0-3D72BE3237E2}" type="slidenum">
              <a:rPr lang="fr-FR" smtClean="0"/>
              <a:t>‹N°›</a:t>
            </a:fld>
            <a:endParaRPr lang="fr-FR"/>
          </a:p>
        </p:txBody>
      </p:sp>
    </p:spTree>
    <p:extLst>
      <p:ext uri="{BB962C8B-B14F-4D97-AF65-F5344CB8AC3E}">
        <p14:creationId xmlns:p14="http://schemas.microsoft.com/office/powerpoint/2010/main" val="2349678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5F7836-0003-B818-3FF1-D5A70E7B8FB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DD8C458-AC82-E062-EB7B-7D29BE894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3DCEF14-0628-F253-6BE8-019CC6EE1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0E033E5-C368-7194-7505-4D7E391F6BE0}"/>
              </a:ext>
            </a:extLst>
          </p:cNvPr>
          <p:cNvSpPr>
            <a:spLocks noGrp="1"/>
          </p:cNvSpPr>
          <p:nvPr>
            <p:ph type="dt" sz="half" idx="10"/>
          </p:nvPr>
        </p:nvSpPr>
        <p:spPr/>
        <p:txBody>
          <a:bodyPr/>
          <a:lstStyle/>
          <a:p>
            <a:fld id="{A4E16029-525B-4B14-B4B8-B9427A4F74F8}" type="datetimeFigureOut">
              <a:rPr lang="fr-FR" smtClean="0"/>
              <a:t>20/03/2024</a:t>
            </a:fld>
            <a:endParaRPr lang="fr-FR"/>
          </a:p>
        </p:txBody>
      </p:sp>
      <p:sp>
        <p:nvSpPr>
          <p:cNvPr id="6" name="Espace réservé du pied de page 5">
            <a:extLst>
              <a:ext uri="{FF2B5EF4-FFF2-40B4-BE49-F238E27FC236}">
                <a16:creationId xmlns:a16="http://schemas.microsoft.com/office/drawing/2014/main" id="{3A38FA29-13AA-1549-3779-A6E077F75CA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3BA1E9B-4204-2C15-8C2D-80BA9EDDA380}"/>
              </a:ext>
            </a:extLst>
          </p:cNvPr>
          <p:cNvSpPr>
            <a:spLocks noGrp="1"/>
          </p:cNvSpPr>
          <p:nvPr>
            <p:ph type="sldNum" sz="quarter" idx="12"/>
          </p:nvPr>
        </p:nvSpPr>
        <p:spPr/>
        <p:txBody>
          <a:bodyPr/>
          <a:lstStyle/>
          <a:p>
            <a:fld id="{45BC8FC1-0816-4B9C-8EF0-3D72BE3237E2}" type="slidenum">
              <a:rPr lang="fr-FR" smtClean="0"/>
              <a:t>‹N°›</a:t>
            </a:fld>
            <a:endParaRPr lang="fr-FR"/>
          </a:p>
        </p:txBody>
      </p:sp>
    </p:spTree>
    <p:extLst>
      <p:ext uri="{BB962C8B-B14F-4D97-AF65-F5344CB8AC3E}">
        <p14:creationId xmlns:p14="http://schemas.microsoft.com/office/powerpoint/2010/main" val="281330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394B44-E049-7E44-5753-89B41B54AD9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54F68F5-804C-3652-00A3-8DE2834D25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052501F-7E74-10A6-1426-61463D7FC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1906B44-776A-4B08-587C-B748B5009B43}"/>
              </a:ext>
            </a:extLst>
          </p:cNvPr>
          <p:cNvSpPr>
            <a:spLocks noGrp="1"/>
          </p:cNvSpPr>
          <p:nvPr>
            <p:ph type="dt" sz="half" idx="10"/>
          </p:nvPr>
        </p:nvSpPr>
        <p:spPr/>
        <p:txBody>
          <a:bodyPr/>
          <a:lstStyle/>
          <a:p>
            <a:fld id="{A4E16029-525B-4B14-B4B8-B9427A4F74F8}" type="datetimeFigureOut">
              <a:rPr lang="fr-FR" smtClean="0"/>
              <a:t>20/03/2024</a:t>
            </a:fld>
            <a:endParaRPr lang="fr-FR"/>
          </a:p>
        </p:txBody>
      </p:sp>
      <p:sp>
        <p:nvSpPr>
          <p:cNvPr id="6" name="Espace réservé du pied de page 5">
            <a:extLst>
              <a:ext uri="{FF2B5EF4-FFF2-40B4-BE49-F238E27FC236}">
                <a16:creationId xmlns:a16="http://schemas.microsoft.com/office/drawing/2014/main" id="{6C4D8C49-D516-0667-D1CA-E1181FB0BE9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F7F5660-5797-E458-3862-2B6CAD7C2AA0}"/>
              </a:ext>
            </a:extLst>
          </p:cNvPr>
          <p:cNvSpPr>
            <a:spLocks noGrp="1"/>
          </p:cNvSpPr>
          <p:nvPr>
            <p:ph type="sldNum" sz="quarter" idx="12"/>
          </p:nvPr>
        </p:nvSpPr>
        <p:spPr/>
        <p:txBody>
          <a:bodyPr/>
          <a:lstStyle/>
          <a:p>
            <a:fld id="{45BC8FC1-0816-4B9C-8EF0-3D72BE3237E2}" type="slidenum">
              <a:rPr lang="fr-FR" smtClean="0"/>
              <a:t>‹N°›</a:t>
            </a:fld>
            <a:endParaRPr lang="fr-FR"/>
          </a:p>
        </p:txBody>
      </p:sp>
    </p:spTree>
    <p:extLst>
      <p:ext uri="{BB962C8B-B14F-4D97-AF65-F5344CB8AC3E}">
        <p14:creationId xmlns:p14="http://schemas.microsoft.com/office/powerpoint/2010/main" val="322641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D995921-9E55-37CF-B476-33E32463D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DCA952-D95E-D5C0-7007-B4A228BCB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E818DD0-0F5C-EB6C-7897-AD4AAD151C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E16029-525B-4B14-B4B8-B9427A4F74F8}" type="datetimeFigureOut">
              <a:rPr lang="fr-FR" smtClean="0"/>
              <a:t>20/03/2024</a:t>
            </a:fld>
            <a:endParaRPr lang="fr-FR"/>
          </a:p>
        </p:txBody>
      </p:sp>
      <p:sp>
        <p:nvSpPr>
          <p:cNvPr id="5" name="Espace réservé du pied de page 4">
            <a:extLst>
              <a:ext uri="{FF2B5EF4-FFF2-40B4-BE49-F238E27FC236}">
                <a16:creationId xmlns:a16="http://schemas.microsoft.com/office/drawing/2014/main" id="{D334F1A7-D275-95FD-8D98-6944D327C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4D3F6F5-DBA0-8C59-25E5-E1D4702421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BC8FC1-0816-4B9C-8EF0-3D72BE3237E2}" type="slidenum">
              <a:rPr lang="fr-FR" smtClean="0"/>
              <a:t>‹N°›</a:t>
            </a:fld>
            <a:endParaRPr lang="fr-FR"/>
          </a:p>
        </p:txBody>
      </p:sp>
    </p:spTree>
    <p:extLst>
      <p:ext uri="{BB962C8B-B14F-4D97-AF65-F5344CB8AC3E}">
        <p14:creationId xmlns:p14="http://schemas.microsoft.com/office/powerpoint/2010/main" val="1349357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8.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7.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3.png"/><Relationship Id="rId4" Type="http://schemas.openxmlformats.org/officeDocument/2006/relationships/image" Target="../media/image41.pn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2.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mailto:Support@qwenta.com" TargetMode="External"/><Relationship Id="rId5" Type="http://schemas.openxmlformats.org/officeDocument/2006/relationships/hyperlink" Target="http://www.sous-qwenta.com/" TargetMode="External"/><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png"/><Relationship Id="rId5" Type="http://schemas.openxmlformats.org/officeDocument/2006/relationships/image" Target="../media/image13.png"/><Relationship Id="rId10"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2">
            <a:extLst>
              <a:ext uri="{FF2B5EF4-FFF2-40B4-BE49-F238E27FC236}">
                <a16:creationId xmlns:a16="http://schemas.microsoft.com/office/drawing/2014/main" id="{F24C31EA-C342-24F6-E4C6-85282C0ABB91}"/>
              </a:ext>
            </a:extLst>
          </p:cNvPr>
          <p:cNvSpPr>
            <a:spLocks noGrp="1"/>
          </p:cNvSpPr>
          <p:nvPr>
            <p:ph type="subTitle" idx="1"/>
          </p:nvPr>
        </p:nvSpPr>
        <p:spPr>
          <a:xfrm>
            <a:off x="7813118" y="6083814"/>
            <a:ext cx="3819682" cy="774186"/>
          </a:xfrm>
        </p:spPr>
        <p:txBody>
          <a:bodyPr rtlCol="0" anchor="t">
            <a:normAutofit/>
          </a:bodyPr>
          <a:lstStyle/>
          <a:p>
            <a:pPr rtl="0">
              <a:lnSpc>
                <a:spcPct val="100000"/>
              </a:lnSpc>
            </a:pPr>
            <a:r>
              <a:rPr lang="fr-FR" sz="1600" dirty="0"/>
              <a:t>Présenté par : AMER Athmane</a:t>
            </a:r>
          </a:p>
        </p:txBody>
      </p:sp>
      <p:pic>
        <p:nvPicPr>
          <p:cNvPr id="5" name="Image 4">
            <a:extLst>
              <a:ext uri="{FF2B5EF4-FFF2-40B4-BE49-F238E27FC236}">
                <a16:creationId xmlns:a16="http://schemas.microsoft.com/office/drawing/2014/main" id="{1EF73493-DACA-4F8C-3DDF-64871BF3FABF}"/>
              </a:ext>
            </a:extLst>
          </p:cNvPr>
          <p:cNvPicPr>
            <a:picLocks noChangeAspect="1"/>
          </p:cNvPicPr>
          <p:nvPr/>
        </p:nvPicPr>
        <p:blipFill rotWithShape="1">
          <a:blip r:embed="rId3"/>
          <a:srcRect l="19279" r="20186"/>
          <a:stretch/>
        </p:blipFill>
        <p:spPr>
          <a:xfrm>
            <a:off x="133287" y="648929"/>
            <a:ext cx="7380421" cy="42124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Titre 1">
            <a:extLst>
              <a:ext uri="{FF2B5EF4-FFF2-40B4-BE49-F238E27FC236}">
                <a16:creationId xmlns:a16="http://schemas.microsoft.com/office/drawing/2014/main" id="{D0B7E0B4-61A5-9167-126B-7AB2E171C127}"/>
              </a:ext>
            </a:extLst>
          </p:cNvPr>
          <p:cNvSpPr>
            <a:spLocks noGrp="1"/>
          </p:cNvSpPr>
          <p:nvPr>
            <p:ph type="ctrTitle"/>
          </p:nvPr>
        </p:nvSpPr>
        <p:spPr>
          <a:xfrm>
            <a:off x="7357799" y="1956164"/>
            <a:ext cx="4700914" cy="1640543"/>
          </a:xfrm>
          <a:solidFill>
            <a:srgbClr val="F4E8DA"/>
          </a:solidFill>
        </p:spPr>
        <p:txBody>
          <a:bodyPr rtlCol="0" anchor="b">
            <a:normAutofit/>
          </a:bodyPr>
          <a:lstStyle/>
          <a:p>
            <a:r>
              <a:rPr lang="fr-FR" sz="4400" dirty="0">
                <a:solidFill>
                  <a:schemeClr val="tx1"/>
                </a:solidFill>
              </a:rPr>
              <a:t>Solution technique</a:t>
            </a:r>
            <a:br>
              <a:rPr lang="fr-FR" sz="4400" dirty="0">
                <a:solidFill>
                  <a:schemeClr val="tx1"/>
                </a:solidFill>
              </a:rPr>
            </a:br>
            <a:r>
              <a:rPr lang="fr-FR" sz="5400" b="0" i="0" dirty="0">
                <a:solidFill>
                  <a:srgbClr val="8FC9B5"/>
                </a:solidFill>
                <a:effectLst/>
                <a:latin typeface="Inter"/>
              </a:rPr>
              <a:t>Menu Maker</a:t>
            </a:r>
            <a:endParaRPr lang="fr-FR" sz="5400" dirty="0">
              <a:solidFill>
                <a:srgbClr val="8FC9B5"/>
              </a:solidFill>
            </a:endParaRPr>
          </a:p>
        </p:txBody>
      </p:sp>
      <p:pic>
        <p:nvPicPr>
          <p:cNvPr id="2" name="Image 1">
            <a:extLst>
              <a:ext uri="{FF2B5EF4-FFF2-40B4-BE49-F238E27FC236}">
                <a16:creationId xmlns:a16="http://schemas.microsoft.com/office/drawing/2014/main" id="{1D6710DB-4AD1-83D1-E834-FFCA18FA24C0}"/>
              </a:ext>
            </a:extLst>
          </p:cNvPr>
          <p:cNvPicPr>
            <a:picLocks noChangeAspect="1"/>
          </p:cNvPicPr>
          <p:nvPr/>
        </p:nvPicPr>
        <p:blipFill>
          <a:blip r:embed="rId4"/>
          <a:stretch>
            <a:fillRect/>
          </a:stretch>
        </p:blipFill>
        <p:spPr>
          <a:xfrm>
            <a:off x="8011536" y="110629"/>
            <a:ext cx="2995941" cy="1429599"/>
          </a:xfrm>
          <a:prstGeom prst="rect">
            <a:avLst/>
          </a:prstGeom>
        </p:spPr>
      </p:pic>
      <p:pic>
        <p:nvPicPr>
          <p:cNvPr id="3" name="Image 2">
            <a:extLst>
              <a:ext uri="{FF2B5EF4-FFF2-40B4-BE49-F238E27FC236}">
                <a16:creationId xmlns:a16="http://schemas.microsoft.com/office/drawing/2014/main" id="{C52EB522-6DDA-62A3-2308-2AFD387BF8F6}"/>
              </a:ext>
            </a:extLst>
          </p:cNvPr>
          <p:cNvPicPr>
            <a:picLocks noChangeAspect="1"/>
          </p:cNvPicPr>
          <p:nvPr/>
        </p:nvPicPr>
        <p:blipFill>
          <a:blip r:embed="rId5"/>
          <a:stretch>
            <a:fillRect/>
          </a:stretch>
        </p:blipFill>
        <p:spPr>
          <a:xfrm>
            <a:off x="8541445" y="4154883"/>
            <a:ext cx="2363028" cy="583807"/>
          </a:xfrm>
          <a:prstGeom prst="rect">
            <a:avLst/>
          </a:prstGeom>
        </p:spPr>
      </p:pic>
    </p:spTree>
    <p:extLst>
      <p:ext uri="{BB962C8B-B14F-4D97-AF65-F5344CB8AC3E}">
        <p14:creationId xmlns:p14="http://schemas.microsoft.com/office/powerpoint/2010/main" val="925351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445F991-E7FD-9A0F-8A9D-4B8D29782D52}"/>
              </a:ext>
            </a:extLst>
          </p:cNvPr>
          <p:cNvSpPr txBox="1"/>
          <p:nvPr/>
        </p:nvSpPr>
        <p:spPr>
          <a:xfrm>
            <a:off x="344129" y="719054"/>
            <a:ext cx="5609631" cy="369332"/>
          </a:xfrm>
          <a:prstGeom prst="rect">
            <a:avLst/>
          </a:prstGeom>
          <a:solidFill>
            <a:srgbClr val="F4E8DA"/>
          </a:solidFill>
        </p:spPr>
        <p:txBody>
          <a:bodyPr wrap="square">
            <a:spAutoFit/>
          </a:bodyPr>
          <a:lstStyle/>
          <a:p>
            <a:r>
              <a:rPr lang="fr-FR" b="1" u="sng" dirty="0">
                <a:solidFill>
                  <a:srgbClr val="8FC9B5"/>
                </a:solidFill>
              </a:rPr>
              <a:t>9- Création de compte et Connexion avec Modales</a:t>
            </a:r>
          </a:p>
        </p:txBody>
      </p:sp>
      <p:sp>
        <p:nvSpPr>
          <p:cNvPr id="7" name="ZoneTexte 6">
            <a:extLst>
              <a:ext uri="{FF2B5EF4-FFF2-40B4-BE49-F238E27FC236}">
                <a16:creationId xmlns:a16="http://schemas.microsoft.com/office/drawing/2014/main" id="{D442922D-9FE2-65A3-03AB-B47EFCA9BFD5}"/>
              </a:ext>
            </a:extLst>
          </p:cNvPr>
          <p:cNvSpPr txBox="1"/>
          <p:nvPr/>
        </p:nvSpPr>
        <p:spPr>
          <a:xfrm>
            <a:off x="344128" y="1192135"/>
            <a:ext cx="11670892" cy="744884"/>
          </a:xfrm>
          <a:prstGeom prst="rect">
            <a:avLst/>
          </a:prstGeom>
          <a:noFill/>
        </p:spPr>
        <p:txBody>
          <a:bodyPr wrap="square">
            <a:spAutoFit/>
          </a:bodyPr>
          <a:lstStyle/>
          <a:p>
            <a:r>
              <a:rPr lang="fr-FR" dirty="0"/>
              <a:t>Nous avons mis en place un processus aux utilisateurs de créer un compte et de se connecter facilement. </a:t>
            </a:r>
          </a:p>
          <a:p>
            <a:pPr>
              <a:lnSpc>
                <a:spcPct val="150000"/>
              </a:lnSpc>
            </a:pPr>
            <a:r>
              <a:rPr lang="fr-FR" dirty="0"/>
              <a:t>Voici comment nous avons intégré ces fonctionnalités à l'aide de modales :</a:t>
            </a:r>
          </a:p>
        </p:txBody>
      </p:sp>
      <p:grpSp>
        <p:nvGrpSpPr>
          <p:cNvPr id="14" name="Groupe 13">
            <a:extLst>
              <a:ext uri="{FF2B5EF4-FFF2-40B4-BE49-F238E27FC236}">
                <a16:creationId xmlns:a16="http://schemas.microsoft.com/office/drawing/2014/main" id="{CA691343-C371-B913-7534-E861F44A1057}"/>
              </a:ext>
            </a:extLst>
          </p:cNvPr>
          <p:cNvGrpSpPr/>
          <p:nvPr/>
        </p:nvGrpSpPr>
        <p:grpSpPr>
          <a:xfrm>
            <a:off x="1402060" y="2784517"/>
            <a:ext cx="2240605" cy="1101992"/>
            <a:chOff x="207627" y="1906671"/>
            <a:chExt cx="2848142" cy="1215356"/>
          </a:xfrm>
        </p:grpSpPr>
        <p:pic>
          <p:nvPicPr>
            <p:cNvPr id="9" name="Image 8">
              <a:extLst>
                <a:ext uri="{FF2B5EF4-FFF2-40B4-BE49-F238E27FC236}">
                  <a16:creationId xmlns:a16="http://schemas.microsoft.com/office/drawing/2014/main" id="{964AA113-39E4-12DB-F474-49E2D636F8C3}"/>
                </a:ext>
              </a:extLst>
            </p:cNvPr>
            <p:cNvPicPr>
              <a:picLocks noChangeAspect="1"/>
            </p:cNvPicPr>
            <p:nvPr/>
          </p:nvPicPr>
          <p:blipFill>
            <a:blip r:embed="rId3"/>
            <a:stretch>
              <a:fillRect/>
            </a:stretch>
          </p:blipFill>
          <p:spPr>
            <a:xfrm>
              <a:off x="629264" y="2369440"/>
              <a:ext cx="1775712" cy="752587"/>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84D79537-A30E-F842-4BDC-CC04CFE7C0B3}"/>
                </a:ext>
              </a:extLst>
            </p:cNvPr>
            <p:cNvPicPr>
              <a:picLocks noChangeAspect="1"/>
            </p:cNvPicPr>
            <p:nvPr/>
          </p:nvPicPr>
          <p:blipFill rotWithShape="1">
            <a:blip r:embed="rId4"/>
            <a:srcRect r="81946"/>
            <a:stretch/>
          </p:blipFill>
          <p:spPr>
            <a:xfrm>
              <a:off x="207627" y="1906671"/>
              <a:ext cx="1194459" cy="516809"/>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1191AEFB-EEFD-67B4-4321-C30812F3D8E4}"/>
                </a:ext>
              </a:extLst>
            </p:cNvPr>
            <p:cNvPicPr>
              <a:picLocks noChangeAspect="1"/>
            </p:cNvPicPr>
            <p:nvPr/>
          </p:nvPicPr>
          <p:blipFill>
            <a:blip r:embed="rId5"/>
            <a:stretch>
              <a:fillRect/>
            </a:stretch>
          </p:blipFill>
          <p:spPr>
            <a:xfrm>
              <a:off x="1402086" y="2087476"/>
              <a:ext cx="1653683" cy="281964"/>
            </a:xfrm>
            <a:prstGeom prst="rect">
              <a:avLst/>
            </a:prstGeom>
            <a:ln>
              <a:noFill/>
            </a:ln>
            <a:effectLst>
              <a:outerShdw blurRad="292100" dist="139700" dir="2700000" algn="tl" rotWithShape="0">
                <a:srgbClr val="333333">
                  <a:alpha val="65000"/>
                </a:srgbClr>
              </a:outerShdw>
            </a:effectLst>
          </p:spPr>
        </p:pic>
      </p:grpSp>
      <p:pic>
        <p:nvPicPr>
          <p:cNvPr id="16" name="Image 15">
            <a:extLst>
              <a:ext uri="{FF2B5EF4-FFF2-40B4-BE49-F238E27FC236}">
                <a16:creationId xmlns:a16="http://schemas.microsoft.com/office/drawing/2014/main" id="{0454DB65-B20F-F809-9BF7-4B117069FED2}"/>
              </a:ext>
            </a:extLst>
          </p:cNvPr>
          <p:cNvPicPr>
            <a:picLocks noChangeAspect="1"/>
          </p:cNvPicPr>
          <p:nvPr/>
        </p:nvPicPr>
        <p:blipFill rotWithShape="1">
          <a:blip r:embed="rId6"/>
          <a:srcRect r="68158"/>
          <a:stretch/>
        </p:blipFill>
        <p:spPr>
          <a:xfrm>
            <a:off x="5353527" y="2444040"/>
            <a:ext cx="950376" cy="1830050"/>
          </a:xfrm>
          <a:prstGeom prst="rect">
            <a:avLst/>
          </a:prstGeom>
        </p:spPr>
      </p:pic>
      <p:pic>
        <p:nvPicPr>
          <p:cNvPr id="17" name="Image 16">
            <a:extLst>
              <a:ext uri="{FF2B5EF4-FFF2-40B4-BE49-F238E27FC236}">
                <a16:creationId xmlns:a16="http://schemas.microsoft.com/office/drawing/2014/main" id="{932DE5B2-4148-2198-0947-3D2BC8709AA7}"/>
              </a:ext>
            </a:extLst>
          </p:cNvPr>
          <p:cNvPicPr>
            <a:picLocks noChangeAspect="1"/>
          </p:cNvPicPr>
          <p:nvPr/>
        </p:nvPicPr>
        <p:blipFill rotWithShape="1">
          <a:blip r:embed="rId6"/>
          <a:srcRect l="68157"/>
          <a:stretch/>
        </p:blipFill>
        <p:spPr>
          <a:xfrm>
            <a:off x="9564702" y="2444039"/>
            <a:ext cx="950377" cy="1830050"/>
          </a:xfrm>
          <a:prstGeom prst="rect">
            <a:avLst/>
          </a:prstGeom>
        </p:spPr>
      </p:pic>
      <p:pic>
        <p:nvPicPr>
          <p:cNvPr id="18" name="Image 17">
            <a:extLst>
              <a:ext uri="{FF2B5EF4-FFF2-40B4-BE49-F238E27FC236}">
                <a16:creationId xmlns:a16="http://schemas.microsoft.com/office/drawing/2014/main" id="{8860FC66-7656-AAFB-E99F-A36821A4163E}"/>
              </a:ext>
            </a:extLst>
          </p:cNvPr>
          <p:cNvPicPr>
            <a:picLocks noChangeAspect="1"/>
          </p:cNvPicPr>
          <p:nvPr/>
        </p:nvPicPr>
        <p:blipFill rotWithShape="1">
          <a:blip r:embed="rId6"/>
          <a:srcRect l="33369" r="34383"/>
          <a:stretch/>
        </p:blipFill>
        <p:spPr>
          <a:xfrm>
            <a:off x="7485023" y="2454666"/>
            <a:ext cx="962493" cy="1830050"/>
          </a:xfrm>
          <a:prstGeom prst="rect">
            <a:avLst/>
          </a:prstGeom>
        </p:spPr>
      </p:pic>
      <p:sp>
        <p:nvSpPr>
          <p:cNvPr id="19" name="Flèche : droite 18">
            <a:extLst>
              <a:ext uri="{FF2B5EF4-FFF2-40B4-BE49-F238E27FC236}">
                <a16:creationId xmlns:a16="http://schemas.microsoft.com/office/drawing/2014/main" id="{C18AA041-506E-77C8-944A-257D3B202519}"/>
              </a:ext>
            </a:extLst>
          </p:cNvPr>
          <p:cNvSpPr/>
          <p:nvPr/>
        </p:nvSpPr>
        <p:spPr>
          <a:xfrm>
            <a:off x="4408172" y="3137441"/>
            <a:ext cx="585708" cy="4686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74F86640-C40C-2435-5505-2F31883BA88C}"/>
              </a:ext>
            </a:extLst>
          </p:cNvPr>
          <p:cNvSpPr/>
          <p:nvPr/>
        </p:nvSpPr>
        <p:spPr>
          <a:xfrm>
            <a:off x="6663550" y="3124763"/>
            <a:ext cx="585708" cy="4686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DF58FA04-F5DA-75DB-EF5B-64C7D5E412F3}"/>
              </a:ext>
            </a:extLst>
          </p:cNvPr>
          <p:cNvSpPr/>
          <p:nvPr/>
        </p:nvSpPr>
        <p:spPr>
          <a:xfrm>
            <a:off x="8683281" y="3137440"/>
            <a:ext cx="585708" cy="4686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32F4B849-C790-7798-F17A-0E212DD5115B}"/>
              </a:ext>
            </a:extLst>
          </p:cNvPr>
          <p:cNvSpPr txBox="1"/>
          <p:nvPr/>
        </p:nvSpPr>
        <p:spPr>
          <a:xfrm>
            <a:off x="322006" y="4544288"/>
            <a:ext cx="11592232" cy="307777"/>
          </a:xfrm>
          <a:prstGeom prst="rect">
            <a:avLst/>
          </a:prstGeom>
          <a:noFill/>
        </p:spPr>
        <p:txBody>
          <a:bodyPr wrap="square">
            <a:spAutoFit/>
          </a:bodyPr>
          <a:lstStyle/>
          <a:p>
            <a:r>
              <a:rPr lang="fr-FR" sz="1400" dirty="0"/>
              <a:t>L’utilisateur souhaitant créer un compte, peut accéder à cette fonctionnalité en cliquant sur le bouton "S'inscrire« . Pour ensuite se connecter.</a:t>
            </a:r>
          </a:p>
        </p:txBody>
      </p:sp>
      <p:sp>
        <p:nvSpPr>
          <p:cNvPr id="27" name="ZoneTexte 26">
            <a:extLst>
              <a:ext uri="{FF2B5EF4-FFF2-40B4-BE49-F238E27FC236}">
                <a16:creationId xmlns:a16="http://schemas.microsoft.com/office/drawing/2014/main" id="{1C7F757C-6B6B-9448-2913-88492F6217FF}"/>
              </a:ext>
            </a:extLst>
          </p:cNvPr>
          <p:cNvSpPr txBox="1"/>
          <p:nvPr/>
        </p:nvSpPr>
        <p:spPr>
          <a:xfrm>
            <a:off x="344128" y="5381834"/>
            <a:ext cx="11547988" cy="1164871"/>
          </a:xfrm>
          <a:prstGeom prst="rect">
            <a:avLst/>
          </a:prstGeom>
          <a:noFill/>
        </p:spPr>
        <p:txBody>
          <a:bodyPr wrap="square">
            <a:spAutoFit/>
          </a:bodyPr>
          <a:lstStyle/>
          <a:p>
            <a:pPr>
              <a:lnSpc>
                <a:spcPct val="150000"/>
              </a:lnSpc>
            </a:pPr>
            <a:r>
              <a:rPr lang="fr-FR" sz="1600" b="1" u="sng" dirty="0"/>
              <a:t>Avantages des Modales :</a:t>
            </a:r>
          </a:p>
          <a:p>
            <a:pPr>
              <a:lnSpc>
                <a:spcPct val="150000"/>
              </a:lnSpc>
            </a:pPr>
            <a:r>
              <a:rPr lang="fr-FR" sz="1600" dirty="0"/>
              <a:t>Les modales permettant aux utilisateurs de rester sur la même page tout en accédant aux fonctionnalités de création de compte et de connexion.</a:t>
            </a:r>
          </a:p>
        </p:txBody>
      </p:sp>
      <p:sp>
        <p:nvSpPr>
          <p:cNvPr id="2" name="Titre 1">
            <a:extLst>
              <a:ext uri="{FF2B5EF4-FFF2-40B4-BE49-F238E27FC236}">
                <a16:creationId xmlns:a16="http://schemas.microsoft.com/office/drawing/2014/main" id="{80BBD86C-EA9F-4874-9D8F-0E4AB5DD2754}"/>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5" name="Connecteur droit 4">
            <a:extLst>
              <a:ext uri="{FF2B5EF4-FFF2-40B4-BE49-F238E27FC236}">
                <a16:creationId xmlns:a16="http://schemas.microsoft.com/office/drawing/2014/main" id="{3C49E564-0672-C676-3D97-A887B176A178}"/>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8" name="Image 7">
            <a:extLst>
              <a:ext uri="{FF2B5EF4-FFF2-40B4-BE49-F238E27FC236}">
                <a16:creationId xmlns:a16="http://schemas.microsoft.com/office/drawing/2014/main" id="{C54C2B87-C54C-E3DA-3A32-47BFE30B2097}"/>
              </a:ext>
            </a:extLst>
          </p:cNvPr>
          <p:cNvPicPr>
            <a:picLocks noChangeAspect="1"/>
          </p:cNvPicPr>
          <p:nvPr/>
        </p:nvPicPr>
        <p:blipFill>
          <a:blip r:embed="rId7"/>
          <a:stretch>
            <a:fillRect/>
          </a:stretch>
        </p:blipFill>
        <p:spPr>
          <a:xfrm>
            <a:off x="7843899" y="137651"/>
            <a:ext cx="818321" cy="390485"/>
          </a:xfrm>
          <a:prstGeom prst="rect">
            <a:avLst/>
          </a:prstGeom>
        </p:spPr>
      </p:pic>
      <p:pic>
        <p:nvPicPr>
          <p:cNvPr id="10" name="Image 9">
            <a:extLst>
              <a:ext uri="{FF2B5EF4-FFF2-40B4-BE49-F238E27FC236}">
                <a16:creationId xmlns:a16="http://schemas.microsoft.com/office/drawing/2014/main" id="{B324F497-8A1C-93A2-A160-198BB8259E05}"/>
              </a:ext>
            </a:extLst>
          </p:cNvPr>
          <p:cNvPicPr>
            <a:picLocks noChangeAspect="1"/>
          </p:cNvPicPr>
          <p:nvPr/>
        </p:nvPicPr>
        <p:blipFill>
          <a:blip r:embed="rId8"/>
          <a:stretch>
            <a:fillRect/>
          </a:stretch>
        </p:blipFill>
        <p:spPr>
          <a:xfrm>
            <a:off x="344128" y="192144"/>
            <a:ext cx="1619250" cy="400050"/>
          </a:xfrm>
          <a:prstGeom prst="rect">
            <a:avLst/>
          </a:prstGeom>
        </p:spPr>
      </p:pic>
    </p:spTree>
    <p:extLst>
      <p:ext uri="{BB962C8B-B14F-4D97-AF65-F5344CB8AC3E}">
        <p14:creationId xmlns:p14="http://schemas.microsoft.com/office/powerpoint/2010/main" val="4143578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2FE5AC3-8421-030F-97D7-01225F574F4E}"/>
              </a:ext>
            </a:extLst>
          </p:cNvPr>
          <p:cNvSpPr txBox="1"/>
          <p:nvPr/>
        </p:nvSpPr>
        <p:spPr>
          <a:xfrm>
            <a:off x="344129" y="738718"/>
            <a:ext cx="5934751" cy="369332"/>
          </a:xfrm>
          <a:prstGeom prst="rect">
            <a:avLst/>
          </a:prstGeom>
          <a:solidFill>
            <a:srgbClr val="F4E8DA"/>
          </a:solidFill>
        </p:spPr>
        <p:txBody>
          <a:bodyPr wrap="square">
            <a:spAutoFit/>
          </a:bodyPr>
          <a:lstStyle/>
          <a:p>
            <a:r>
              <a:rPr lang="fr-FR" b="1" u="sng" dirty="0">
                <a:solidFill>
                  <a:srgbClr val="8FC9B5"/>
                </a:solidFill>
              </a:rPr>
              <a:t>10- Création de Catégories de Menu avec </a:t>
            </a:r>
            <a:r>
              <a:rPr lang="fr-FR" b="1" u="sng" dirty="0" err="1">
                <a:solidFill>
                  <a:srgbClr val="8FC9B5"/>
                </a:solidFill>
              </a:rPr>
              <a:t>react</a:t>
            </a:r>
            <a:r>
              <a:rPr lang="fr-FR" b="1" u="sng" dirty="0">
                <a:solidFill>
                  <a:srgbClr val="8FC9B5"/>
                </a:solidFill>
              </a:rPr>
              <a:t>-modal</a:t>
            </a:r>
          </a:p>
        </p:txBody>
      </p:sp>
      <p:pic>
        <p:nvPicPr>
          <p:cNvPr id="7" name="Image 6">
            <a:extLst>
              <a:ext uri="{FF2B5EF4-FFF2-40B4-BE49-F238E27FC236}">
                <a16:creationId xmlns:a16="http://schemas.microsoft.com/office/drawing/2014/main" id="{6FA25993-2B2F-BBC1-459C-61418252B257}"/>
              </a:ext>
            </a:extLst>
          </p:cNvPr>
          <p:cNvPicPr>
            <a:picLocks noChangeAspect="1"/>
          </p:cNvPicPr>
          <p:nvPr/>
        </p:nvPicPr>
        <p:blipFill>
          <a:blip r:embed="rId2"/>
          <a:stretch>
            <a:fillRect/>
          </a:stretch>
        </p:blipFill>
        <p:spPr>
          <a:xfrm>
            <a:off x="5867301" y="1276496"/>
            <a:ext cx="2286198" cy="990686"/>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DBAEE2BC-0846-FA9B-A52A-846D94572403}"/>
              </a:ext>
            </a:extLst>
          </p:cNvPr>
          <p:cNvPicPr>
            <a:picLocks noChangeAspect="1"/>
          </p:cNvPicPr>
          <p:nvPr/>
        </p:nvPicPr>
        <p:blipFill>
          <a:blip r:embed="rId3"/>
          <a:stretch>
            <a:fillRect/>
          </a:stretch>
        </p:blipFill>
        <p:spPr>
          <a:xfrm>
            <a:off x="9252676" y="923384"/>
            <a:ext cx="2171888" cy="1607959"/>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5AA607BE-4122-DA38-4638-B773B771485A}"/>
              </a:ext>
            </a:extLst>
          </p:cNvPr>
          <p:cNvPicPr>
            <a:picLocks noChangeAspect="1"/>
          </p:cNvPicPr>
          <p:nvPr/>
        </p:nvPicPr>
        <p:blipFill>
          <a:blip r:embed="rId4"/>
          <a:stretch>
            <a:fillRect/>
          </a:stretch>
        </p:blipFill>
        <p:spPr>
          <a:xfrm>
            <a:off x="8395213" y="1509688"/>
            <a:ext cx="615749" cy="524301"/>
          </a:xfrm>
          <a:prstGeom prst="rect">
            <a:avLst/>
          </a:prstGeom>
        </p:spPr>
      </p:pic>
      <p:sp>
        <p:nvSpPr>
          <p:cNvPr id="12" name="ZoneTexte 11">
            <a:extLst>
              <a:ext uri="{FF2B5EF4-FFF2-40B4-BE49-F238E27FC236}">
                <a16:creationId xmlns:a16="http://schemas.microsoft.com/office/drawing/2014/main" id="{A45B4D53-6422-CD1F-4168-AD759F5FD437}"/>
              </a:ext>
            </a:extLst>
          </p:cNvPr>
          <p:cNvSpPr txBox="1"/>
          <p:nvPr/>
        </p:nvSpPr>
        <p:spPr>
          <a:xfrm>
            <a:off x="267798" y="1443573"/>
            <a:ext cx="5523172" cy="795539"/>
          </a:xfrm>
          <a:prstGeom prst="rect">
            <a:avLst/>
          </a:prstGeom>
          <a:noFill/>
        </p:spPr>
        <p:txBody>
          <a:bodyPr wrap="square">
            <a:spAutoFit/>
          </a:bodyPr>
          <a:lstStyle/>
          <a:p>
            <a:pPr>
              <a:lnSpc>
                <a:spcPct val="150000"/>
              </a:lnSpc>
            </a:pPr>
            <a:r>
              <a:rPr lang="fr-FR" sz="1600" dirty="0"/>
              <a:t>Nous offrons aux restaurateurs la possibilité de créer des catégories de menu personnalisées. </a:t>
            </a:r>
          </a:p>
        </p:txBody>
      </p:sp>
      <p:pic>
        <p:nvPicPr>
          <p:cNvPr id="14" name="Image 13">
            <a:extLst>
              <a:ext uri="{FF2B5EF4-FFF2-40B4-BE49-F238E27FC236}">
                <a16:creationId xmlns:a16="http://schemas.microsoft.com/office/drawing/2014/main" id="{6C5621E4-960B-C7B5-9289-2DDF20EDBF0C}"/>
              </a:ext>
            </a:extLst>
          </p:cNvPr>
          <p:cNvPicPr>
            <a:picLocks noChangeAspect="1"/>
          </p:cNvPicPr>
          <p:nvPr/>
        </p:nvPicPr>
        <p:blipFill>
          <a:blip r:embed="rId5"/>
          <a:stretch>
            <a:fillRect/>
          </a:stretch>
        </p:blipFill>
        <p:spPr>
          <a:xfrm>
            <a:off x="5867301" y="4347526"/>
            <a:ext cx="2263336" cy="1112616"/>
          </a:xfrm>
          <a:prstGeom prst="rect">
            <a:avLst/>
          </a:prstGeom>
          <a:ln>
            <a:noFill/>
          </a:ln>
          <a:effectLst>
            <a:outerShdw blurRad="292100" dist="139700" dir="2700000" algn="tl" rotWithShape="0">
              <a:srgbClr val="333333">
                <a:alpha val="65000"/>
              </a:srgbClr>
            </a:outerShdw>
          </a:effectLst>
        </p:spPr>
      </p:pic>
      <p:pic>
        <p:nvPicPr>
          <p:cNvPr id="18" name="Image 17">
            <a:extLst>
              <a:ext uri="{FF2B5EF4-FFF2-40B4-BE49-F238E27FC236}">
                <a16:creationId xmlns:a16="http://schemas.microsoft.com/office/drawing/2014/main" id="{BE43056A-8DB1-2E46-3B43-6E60514C527D}"/>
              </a:ext>
            </a:extLst>
          </p:cNvPr>
          <p:cNvPicPr>
            <a:picLocks noChangeAspect="1"/>
          </p:cNvPicPr>
          <p:nvPr/>
        </p:nvPicPr>
        <p:blipFill>
          <a:blip r:embed="rId6"/>
          <a:stretch>
            <a:fillRect/>
          </a:stretch>
        </p:blipFill>
        <p:spPr>
          <a:xfrm>
            <a:off x="9252676" y="3907953"/>
            <a:ext cx="2171887" cy="2758679"/>
          </a:xfrm>
          <a:prstGeom prst="rect">
            <a:avLst/>
          </a:prstGeom>
          <a:ln>
            <a:noFill/>
          </a:ln>
          <a:effectLst>
            <a:outerShdw blurRad="292100" dist="139700" dir="2700000" algn="tl" rotWithShape="0">
              <a:srgbClr val="333333">
                <a:alpha val="65000"/>
              </a:srgbClr>
            </a:outerShdw>
          </a:effectLst>
        </p:spPr>
      </p:pic>
      <p:pic>
        <p:nvPicPr>
          <p:cNvPr id="19" name="Image 18">
            <a:extLst>
              <a:ext uri="{FF2B5EF4-FFF2-40B4-BE49-F238E27FC236}">
                <a16:creationId xmlns:a16="http://schemas.microsoft.com/office/drawing/2014/main" id="{41E497BF-F903-1461-D88B-1AC24D184EA4}"/>
              </a:ext>
            </a:extLst>
          </p:cNvPr>
          <p:cNvPicPr>
            <a:picLocks noChangeAspect="1"/>
          </p:cNvPicPr>
          <p:nvPr/>
        </p:nvPicPr>
        <p:blipFill>
          <a:blip r:embed="rId4"/>
          <a:stretch>
            <a:fillRect/>
          </a:stretch>
        </p:blipFill>
        <p:spPr>
          <a:xfrm>
            <a:off x="8395213" y="4762991"/>
            <a:ext cx="615749" cy="524301"/>
          </a:xfrm>
          <a:prstGeom prst="rect">
            <a:avLst/>
          </a:prstGeom>
        </p:spPr>
      </p:pic>
      <p:sp>
        <p:nvSpPr>
          <p:cNvPr id="21" name="ZoneTexte 20">
            <a:extLst>
              <a:ext uri="{FF2B5EF4-FFF2-40B4-BE49-F238E27FC236}">
                <a16:creationId xmlns:a16="http://schemas.microsoft.com/office/drawing/2014/main" id="{634EB9B6-3787-30BA-665D-E126D59823CB}"/>
              </a:ext>
            </a:extLst>
          </p:cNvPr>
          <p:cNvSpPr txBox="1"/>
          <p:nvPr/>
        </p:nvSpPr>
        <p:spPr>
          <a:xfrm>
            <a:off x="344129" y="4033091"/>
            <a:ext cx="6096000" cy="369332"/>
          </a:xfrm>
          <a:prstGeom prst="rect">
            <a:avLst/>
          </a:prstGeom>
          <a:noFill/>
        </p:spPr>
        <p:txBody>
          <a:bodyPr wrap="square">
            <a:spAutoFit/>
          </a:bodyPr>
          <a:lstStyle/>
          <a:p>
            <a:r>
              <a:rPr lang="fr-FR" b="1" u="sng" dirty="0"/>
              <a:t>Création de Plats avec </a:t>
            </a:r>
            <a:r>
              <a:rPr lang="fr-FR" b="1" u="sng" dirty="0" err="1"/>
              <a:t>react</a:t>
            </a:r>
            <a:r>
              <a:rPr lang="fr-FR" b="1" u="sng" dirty="0"/>
              <a:t>-modal</a:t>
            </a:r>
          </a:p>
        </p:txBody>
      </p:sp>
      <p:sp>
        <p:nvSpPr>
          <p:cNvPr id="23" name="ZoneTexte 22">
            <a:extLst>
              <a:ext uri="{FF2B5EF4-FFF2-40B4-BE49-F238E27FC236}">
                <a16:creationId xmlns:a16="http://schemas.microsoft.com/office/drawing/2014/main" id="{AF73D57C-91A3-AE81-CD53-6622C94B8D5C}"/>
              </a:ext>
            </a:extLst>
          </p:cNvPr>
          <p:cNvSpPr txBox="1"/>
          <p:nvPr/>
        </p:nvSpPr>
        <p:spPr>
          <a:xfrm>
            <a:off x="344129" y="4432107"/>
            <a:ext cx="5523172" cy="795539"/>
          </a:xfrm>
          <a:prstGeom prst="rect">
            <a:avLst/>
          </a:prstGeom>
          <a:noFill/>
        </p:spPr>
        <p:txBody>
          <a:bodyPr wrap="square">
            <a:spAutoFit/>
          </a:bodyPr>
          <a:lstStyle/>
          <a:p>
            <a:pPr>
              <a:lnSpc>
                <a:spcPct val="150000"/>
              </a:lnSpc>
            </a:pPr>
            <a:r>
              <a:rPr lang="fr-FR" sz="1600" dirty="0"/>
              <a:t>Nous leurs permettons également de créer facilement de nouveaux plats.</a:t>
            </a:r>
          </a:p>
        </p:txBody>
      </p:sp>
      <p:sp>
        <p:nvSpPr>
          <p:cNvPr id="25" name="ZoneTexte 24">
            <a:extLst>
              <a:ext uri="{FF2B5EF4-FFF2-40B4-BE49-F238E27FC236}">
                <a16:creationId xmlns:a16="http://schemas.microsoft.com/office/drawing/2014/main" id="{3137DE52-0ADD-C813-E753-821DB7CDC683}"/>
              </a:ext>
            </a:extLst>
          </p:cNvPr>
          <p:cNvSpPr txBox="1"/>
          <p:nvPr/>
        </p:nvSpPr>
        <p:spPr>
          <a:xfrm>
            <a:off x="344129" y="5523341"/>
            <a:ext cx="3647768" cy="369332"/>
          </a:xfrm>
          <a:prstGeom prst="rect">
            <a:avLst/>
          </a:prstGeom>
          <a:noFill/>
        </p:spPr>
        <p:txBody>
          <a:bodyPr wrap="square">
            <a:spAutoFit/>
          </a:bodyPr>
          <a:lstStyle/>
          <a:p>
            <a:r>
              <a:rPr lang="fr-FR" u="sng" dirty="0">
                <a:solidFill>
                  <a:srgbClr val="8FC9B5"/>
                </a:solidFill>
              </a:rPr>
              <a:t>Processus de Création de Plats :</a:t>
            </a:r>
          </a:p>
        </p:txBody>
      </p:sp>
      <p:sp>
        <p:nvSpPr>
          <p:cNvPr id="27" name="ZoneTexte 26">
            <a:extLst>
              <a:ext uri="{FF2B5EF4-FFF2-40B4-BE49-F238E27FC236}">
                <a16:creationId xmlns:a16="http://schemas.microsoft.com/office/drawing/2014/main" id="{7B551A09-A956-3851-ABAD-7EB6C757F738}"/>
              </a:ext>
            </a:extLst>
          </p:cNvPr>
          <p:cNvSpPr txBox="1"/>
          <p:nvPr/>
        </p:nvSpPr>
        <p:spPr>
          <a:xfrm>
            <a:off x="344129" y="5904654"/>
            <a:ext cx="8465574" cy="307777"/>
          </a:xfrm>
          <a:prstGeom prst="rect">
            <a:avLst/>
          </a:prstGeom>
          <a:noFill/>
        </p:spPr>
        <p:txBody>
          <a:bodyPr wrap="square">
            <a:spAutoFit/>
          </a:bodyPr>
          <a:lstStyle/>
          <a:p>
            <a:r>
              <a:rPr lang="fr-FR" sz="1400" dirty="0"/>
              <a:t>Clic sur le Bouton « + Plats »                Saisie des Informations du Plat                Validation et Enregistrement </a:t>
            </a:r>
          </a:p>
        </p:txBody>
      </p:sp>
      <p:pic>
        <p:nvPicPr>
          <p:cNvPr id="28" name="Image 27">
            <a:extLst>
              <a:ext uri="{FF2B5EF4-FFF2-40B4-BE49-F238E27FC236}">
                <a16:creationId xmlns:a16="http://schemas.microsoft.com/office/drawing/2014/main" id="{05ABC742-E20F-C4C4-8C2D-D992C1424B26}"/>
              </a:ext>
            </a:extLst>
          </p:cNvPr>
          <p:cNvPicPr>
            <a:picLocks noChangeAspect="1"/>
          </p:cNvPicPr>
          <p:nvPr/>
        </p:nvPicPr>
        <p:blipFill>
          <a:blip r:embed="rId4"/>
          <a:stretch>
            <a:fillRect/>
          </a:stretch>
        </p:blipFill>
        <p:spPr>
          <a:xfrm>
            <a:off x="2667924" y="5916634"/>
            <a:ext cx="361460" cy="307778"/>
          </a:xfrm>
          <a:prstGeom prst="rect">
            <a:avLst/>
          </a:prstGeom>
        </p:spPr>
      </p:pic>
      <p:pic>
        <p:nvPicPr>
          <p:cNvPr id="29" name="Image 28">
            <a:extLst>
              <a:ext uri="{FF2B5EF4-FFF2-40B4-BE49-F238E27FC236}">
                <a16:creationId xmlns:a16="http://schemas.microsoft.com/office/drawing/2014/main" id="{3901F241-6ACE-7202-3132-75EB88D2A219}"/>
              </a:ext>
            </a:extLst>
          </p:cNvPr>
          <p:cNvPicPr>
            <a:picLocks noChangeAspect="1"/>
          </p:cNvPicPr>
          <p:nvPr/>
        </p:nvPicPr>
        <p:blipFill>
          <a:blip r:embed="rId4"/>
          <a:stretch>
            <a:fillRect/>
          </a:stretch>
        </p:blipFill>
        <p:spPr>
          <a:xfrm>
            <a:off x="5661201" y="5892673"/>
            <a:ext cx="361460" cy="307778"/>
          </a:xfrm>
          <a:prstGeom prst="rect">
            <a:avLst/>
          </a:prstGeom>
        </p:spPr>
      </p:pic>
      <p:sp>
        <p:nvSpPr>
          <p:cNvPr id="30" name="ZoneTexte 29">
            <a:extLst>
              <a:ext uri="{FF2B5EF4-FFF2-40B4-BE49-F238E27FC236}">
                <a16:creationId xmlns:a16="http://schemas.microsoft.com/office/drawing/2014/main" id="{08E20618-6296-9FCD-3FF7-378761EDDBD1}"/>
              </a:ext>
            </a:extLst>
          </p:cNvPr>
          <p:cNvSpPr txBox="1"/>
          <p:nvPr/>
        </p:nvSpPr>
        <p:spPr>
          <a:xfrm>
            <a:off x="344129" y="2727022"/>
            <a:ext cx="4581832" cy="369332"/>
          </a:xfrm>
          <a:prstGeom prst="rect">
            <a:avLst/>
          </a:prstGeom>
          <a:noFill/>
        </p:spPr>
        <p:txBody>
          <a:bodyPr wrap="square">
            <a:spAutoFit/>
          </a:bodyPr>
          <a:lstStyle/>
          <a:p>
            <a:r>
              <a:rPr lang="fr-FR" u="sng" dirty="0">
                <a:solidFill>
                  <a:srgbClr val="8FC9B5"/>
                </a:solidFill>
              </a:rPr>
              <a:t>Processus de Création de Catégories :</a:t>
            </a:r>
          </a:p>
        </p:txBody>
      </p:sp>
      <p:sp>
        <p:nvSpPr>
          <p:cNvPr id="31" name="ZoneTexte 30">
            <a:extLst>
              <a:ext uri="{FF2B5EF4-FFF2-40B4-BE49-F238E27FC236}">
                <a16:creationId xmlns:a16="http://schemas.microsoft.com/office/drawing/2014/main" id="{C9D5804A-6502-0D5F-D718-4651BC18ABDA}"/>
              </a:ext>
            </a:extLst>
          </p:cNvPr>
          <p:cNvSpPr txBox="1"/>
          <p:nvPr/>
        </p:nvSpPr>
        <p:spPr>
          <a:xfrm>
            <a:off x="344129" y="3108335"/>
            <a:ext cx="8465574" cy="307777"/>
          </a:xfrm>
          <a:prstGeom prst="rect">
            <a:avLst/>
          </a:prstGeom>
          <a:noFill/>
        </p:spPr>
        <p:txBody>
          <a:bodyPr wrap="square">
            <a:spAutoFit/>
          </a:bodyPr>
          <a:lstStyle/>
          <a:p>
            <a:r>
              <a:rPr lang="fr-FR" sz="1400" dirty="0"/>
              <a:t>Clic sur le Bouton « + Catégories»                Saisie le nom de catégorie               Validation et Enregistrement </a:t>
            </a:r>
          </a:p>
        </p:txBody>
      </p:sp>
      <p:pic>
        <p:nvPicPr>
          <p:cNvPr id="32" name="Image 31">
            <a:extLst>
              <a:ext uri="{FF2B5EF4-FFF2-40B4-BE49-F238E27FC236}">
                <a16:creationId xmlns:a16="http://schemas.microsoft.com/office/drawing/2014/main" id="{396450FF-15D9-6D8F-D039-8F49EA6CAD0F}"/>
              </a:ext>
            </a:extLst>
          </p:cNvPr>
          <p:cNvPicPr>
            <a:picLocks noChangeAspect="1"/>
          </p:cNvPicPr>
          <p:nvPr/>
        </p:nvPicPr>
        <p:blipFill>
          <a:blip r:embed="rId4"/>
          <a:stretch>
            <a:fillRect/>
          </a:stretch>
        </p:blipFill>
        <p:spPr>
          <a:xfrm>
            <a:off x="3071046" y="3120315"/>
            <a:ext cx="361460" cy="307778"/>
          </a:xfrm>
          <a:prstGeom prst="rect">
            <a:avLst/>
          </a:prstGeom>
        </p:spPr>
      </p:pic>
      <p:pic>
        <p:nvPicPr>
          <p:cNvPr id="33" name="Image 32">
            <a:extLst>
              <a:ext uri="{FF2B5EF4-FFF2-40B4-BE49-F238E27FC236}">
                <a16:creationId xmlns:a16="http://schemas.microsoft.com/office/drawing/2014/main" id="{FE2D371E-A508-8AC6-CE30-4EF8F8C056DA}"/>
              </a:ext>
            </a:extLst>
          </p:cNvPr>
          <p:cNvPicPr>
            <a:picLocks noChangeAspect="1"/>
          </p:cNvPicPr>
          <p:nvPr/>
        </p:nvPicPr>
        <p:blipFill>
          <a:blip r:embed="rId4"/>
          <a:stretch>
            <a:fillRect/>
          </a:stretch>
        </p:blipFill>
        <p:spPr>
          <a:xfrm>
            <a:off x="5661201" y="3096354"/>
            <a:ext cx="361460" cy="307778"/>
          </a:xfrm>
          <a:prstGeom prst="rect">
            <a:avLst/>
          </a:prstGeom>
        </p:spPr>
      </p:pic>
      <p:sp>
        <p:nvSpPr>
          <p:cNvPr id="2" name="Titre 1">
            <a:extLst>
              <a:ext uri="{FF2B5EF4-FFF2-40B4-BE49-F238E27FC236}">
                <a16:creationId xmlns:a16="http://schemas.microsoft.com/office/drawing/2014/main" id="{F1DC74B2-5BDA-1A20-1E00-5A90CA0604BC}"/>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5" name="Connecteur droit 4">
            <a:extLst>
              <a:ext uri="{FF2B5EF4-FFF2-40B4-BE49-F238E27FC236}">
                <a16:creationId xmlns:a16="http://schemas.microsoft.com/office/drawing/2014/main" id="{C74DE7FE-A014-99F3-1376-36BCAF5D953C}"/>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8" name="Image 7">
            <a:extLst>
              <a:ext uri="{FF2B5EF4-FFF2-40B4-BE49-F238E27FC236}">
                <a16:creationId xmlns:a16="http://schemas.microsoft.com/office/drawing/2014/main" id="{D87CDCFD-01B8-646F-3ECB-4DD2DF97264E}"/>
              </a:ext>
            </a:extLst>
          </p:cNvPr>
          <p:cNvPicPr>
            <a:picLocks noChangeAspect="1"/>
          </p:cNvPicPr>
          <p:nvPr/>
        </p:nvPicPr>
        <p:blipFill>
          <a:blip r:embed="rId7"/>
          <a:stretch>
            <a:fillRect/>
          </a:stretch>
        </p:blipFill>
        <p:spPr>
          <a:xfrm>
            <a:off x="7843899" y="137651"/>
            <a:ext cx="818321" cy="390485"/>
          </a:xfrm>
          <a:prstGeom prst="rect">
            <a:avLst/>
          </a:prstGeom>
        </p:spPr>
      </p:pic>
      <p:pic>
        <p:nvPicPr>
          <p:cNvPr id="11" name="Image 10">
            <a:extLst>
              <a:ext uri="{FF2B5EF4-FFF2-40B4-BE49-F238E27FC236}">
                <a16:creationId xmlns:a16="http://schemas.microsoft.com/office/drawing/2014/main" id="{8574CBCE-9235-9FE4-EAA8-F2AFFE713F2B}"/>
              </a:ext>
            </a:extLst>
          </p:cNvPr>
          <p:cNvPicPr>
            <a:picLocks noChangeAspect="1"/>
          </p:cNvPicPr>
          <p:nvPr/>
        </p:nvPicPr>
        <p:blipFill>
          <a:blip r:embed="rId8"/>
          <a:stretch>
            <a:fillRect/>
          </a:stretch>
        </p:blipFill>
        <p:spPr>
          <a:xfrm>
            <a:off x="344128" y="192144"/>
            <a:ext cx="1619250" cy="400050"/>
          </a:xfrm>
          <a:prstGeom prst="rect">
            <a:avLst/>
          </a:prstGeom>
        </p:spPr>
      </p:pic>
    </p:spTree>
    <p:extLst>
      <p:ext uri="{BB962C8B-B14F-4D97-AF65-F5344CB8AC3E}">
        <p14:creationId xmlns:p14="http://schemas.microsoft.com/office/powerpoint/2010/main" val="1349808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05C0793-D498-CD12-1507-D79C120CCE5A}"/>
              </a:ext>
            </a:extLst>
          </p:cNvPr>
          <p:cNvSpPr txBox="1"/>
          <p:nvPr/>
        </p:nvSpPr>
        <p:spPr>
          <a:xfrm>
            <a:off x="265471" y="639098"/>
            <a:ext cx="4093169" cy="369332"/>
          </a:xfrm>
          <a:prstGeom prst="rect">
            <a:avLst/>
          </a:prstGeom>
          <a:solidFill>
            <a:srgbClr val="F4E8DA"/>
          </a:solidFill>
        </p:spPr>
        <p:txBody>
          <a:bodyPr wrap="square">
            <a:spAutoFit/>
          </a:bodyPr>
          <a:lstStyle/>
          <a:p>
            <a:r>
              <a:rPr lang="fr-FR" b="1" u="sng" dirty="0">
                <a:solidFill>
                  <a:srgbClr val="8FC9B5"/>
                </a:solidFill>
              </a:rPr>
              <a:t>11- Style du Menu avec Google Fonts</a:t>
            </a:r>
          </a:p>
        </p:txBody>
      </p:sp>
      <p:pic>
        <p:nvPicPr>
          <p:cNvPr id="8" name="Image 7">
            <a:extLst>
              <a:ext uri="{FF2B5EF4-FFF2-40B4-BE49-F238E27FC236}">
                <a16:creationId xmlns:a16="http://schemas.microsoft.com/office/drawing/2014/main" id="{9636FCA2-8AAF-F88E-4A50-132AA220F0AA}"/>
              </a:ext>
            </a:extLst>
          </p:cNvPr>
          <p:cNvPicPr>
            <a:picLocks noChangeAspect="1"/>
          </p:cNvPicPr>
          <p:nvPr/>
        </p:nvPicPr>
        <p:blipFill rotWithShape="1">
          <a:blip r:embed="rId3"/>
          <a:srcRect l="10967" t="39592" r="10484" b="37520"/>
          <a:stretch/>
        </p:blipFill>
        <p:spPr>
          <a:xfrm>
            <a:off x="5212079" y="1089773"/>
            <a:ext cx="2317791" cy="585987"/>
          </a:xfrm>
          <a:prstGeom prst="rect">
            <a:avLst/>
          </a:prstGeom>
          <a:ln>
            <a:noFill/>
          </a:ln>
          <a:effectLst>
            <a:outerShdw blurRad="292100" dist="139700" dir="2700000" algn="tl" rotWithShape="0">
              <a:srgbClr val="333333">
                <a:alpha val="65000"/>
              </a:srgbClr>
            </a:outerShdw>
          </a:effectLst>
        </p:spPr>
      </p:pic>
      <p:sp>
        <p:nvSpPr>
          <p:cNvPr id="10" name="ZoneTexte 9">
            <a:extLst>
              <a:ext uri="{FF2B5EF4-FFF2-40B4-BE49-F238E27FC236}">
                <a16:creationId xmlns:a16="http://schemas.microsoft.com/office/drawing/2014/main" id="{E0CCEE5B-EEA7-89F0-4D30-0C8281326E31}"/>
              </a:ext>
            </a:extLst>
          </p:cNvPr>
          <p:cNvSpPr txBox="1"/>
          <p:nvPr/>
        </p:nvSpPr>
        <p:spPr>
          <a:xfrm>
            <a:off x="1593809" y="1820925"/>
            <a:ext cx="9846351" cy="883383"/>
          </a:xfrm>
          <a:prstGeom prst="rect">
            <a:avLst/>
          </a:prstGeom>
          <a:noFill/>
        </p:spPr>
        <p:txBody>
          <a:bodyPr wrap="square">
            <a:spAutoFit/>
          </a:bodyPr>
          <a:lstStyle/>
          <a:p>
            <a:pPr algn="ctr">
              <a:lnSpc>
                <a:spcPct val="150000"/>
              </a:lnSpc>
            </a:pPr>
            <a:r>
              <a:rPr lang="fr-FR" dirty="0"/>
              <a:t>Google Fonts propose une vaste collection de polices de caractères gratuites et de haute qualité. </a:t>
            </a:r>
          </a:p>
          <a:p>
            <a:pPr algn="ctr">
              <a:lnSpc>
                <a:spcPct val="150000"/>
              </a:lnSpc>
            </a:pPr>
            <a:r>
              <a:rPr lang="fr-FR" dirty="0"/>
              <a:t>Nous permettons aux restaurateurs de styliser le contenu de leurs menus.</a:t>
            </a:r>
          </a:p>
        </p:txBody>
      </p:sp>
      <p:pic>
        <p:nvPicPr>
          <p:cNvPr id="12" name="Image 11">
            <a:extLst>
              <a:ext uri="{FF2B5EF4-FFF2-40B4-BE49-F238E27FC236}">
                <a16:creationId xmlns:a16="http://schemas.microsoft.com/office/drawing/2014/main" id="{6C4007F3-6475-B1C8-8514-9F3176CE8779}"/>
              </a:ext>
            </a:extLst>
          </p:cNvPr>
          <p:cNvPicPr>
            <a:picLocks noChangeAspect="1"/>
          </p:cNvPicPr>
          <p:nvPr/>
        </p:nvPicPr>
        <p:blipFill>
          <a:blip r:embed="rId4"/>
          <a:stretch>
            <a:fillRect/>
          </a:stretch>
        </p:blipFill>
        <p:spPr>
          <a:xfrm>
            <a:off x="1777067" y="4076017"/>
            <a:ext cx="2255715" cy="1615580"/>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F55AF005-D5A0-0ED1-6323-C31ED7C2222D}"/>
              </a:ext>
            </a:extLst>
          </p:cNvPr>
          <p:cNvPicPr>
            <a:picLocks noChangeAspect="1"/>
          </p:cNvPicPr>
          <p:nvPr/>
        </p:nvPicPr>
        <p:blipFill>
          <a:blip r:embed="rId5"/>
          <a:stretch>
            <a:fillRect/>
          </a:stretch>
        </p:blipFill>
        <p:spPr>
          <a:xfrm>
            <a:off x="7543469" y="2966526"/>
            <a:ext cx="2659653" cy="3579601"/>
          </a:xfrm>
          <a:prstGeom prst="rect">
            <a:avLst/>
          </a:prstGeom>
          <a:ln>
            <a:noFill/>
          </a:ln>
          <a:effectLst>
            <a:outerShdw blurRad="292100" dist="139700" dir="2700000" algn="tl" rotWithShape="0">
              <a:srgbClr val="333333">
                <a:alpha val="65000"/>
              </a:srgbClr>
            </a:outerShdw>
          </a:effectLst>
        </p:spPr>
      </p:pic>
      <p:pic>
        <p:nvPicPr>
          <p:cNvPr id="15" name="Image 14">
            <a:extLst>
              <a:ext uri="{FF2B5EF4-FFF2-40B4-BE49-F238E27FC236}">
                <a16:creationId xmlns:a16="http://schemas.microsoft.com/office/drawing/2014/main" id="{3AECB1CF-FEBD-DE8F-5217-5A8CDD51EB6C}"/>
              </a:ext>
            </a:extLst>
          </p:cNvPr>
          <p:cNvPicPr>
            <a:picLocks noChangeAspect="1"/>
          </p:cNvPicPr>
          <p:nvPr/>
        </p:nvPicPr>
        <p:blipFill>
          <a:blip r:embed="rId6"/>
          <a:stretch>
            <a:fillRect/>
          </a:stretch>
        </p:blipFill>
        <p:spPr>
          <a:xfrm>
            <a:off x="5480251" y="4621656"/>
            <a:ext cx="615749" cy="524301"/>
          </a:xfrm>
          <a:prstGeom prst="rect">
            <a:avLst/>
          </a:prstGeom>
        </p:spPr>
      </p:pic>
      <p:sp>
        <p:nvSpPr>
          <p:cNvPr id="2" name="Titre 1">
            <a:extLst>
              <a:ext uri="{FF2B5EF4-FFF2-40B4-BE49-F238E27FC236}">
                <a16:creationId xmlns:a16="http://schemas.microsoft.com/office/drawing/2014/main" id="{56BCFADA-F9DF-4664-8213-DB708986DE3C}"/>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5" name="Connecteur droit 4">
            <a:extLst>
              <a:ext uri="{FF2B5EF4-FFF2-40B4-BE49-F238E27FC236}">
                <a16:creationId xmlns:a16="http://schemas.microsoft.com/office/drawing/2014/main" id="{9733DD6B-D6FB-28B5-4A18-EBFE68D502A4}"/>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9" name="Image 8">
            <a:extLst>
              <a:ext uri="{FF2B5EF4-FFF2-40B4-BE49-F238E27FC236}">
                <a16:creationId xmlns:a16="http://schemas.microsoft.com/office/drawing/2014/main" id="{C7D9999A-B375-F8B3-DB10-C00983F46C37}"/>
              </a:ext>
            </a:extLst>
          </p:cNvPr>
          <p:cNvPicPr>
            <a:picLocks noChangeAspect="1"/>
          </p:cNvPicPr>
          <p:nvPr/>
        </p:nvPicPr>
        <p:blipFill>
          <a:blip r:embed="rId7"/>
          <a:stretch>
            <a:fillRect/>
          </a:stretch>
        </p:blipFill>
        <p:spPr>
          <a:xfrm>
            <a:off x="7843899" y="137651"/>
            <a:ext cx="818321" cy="390485"/>
          </a:xfrm>
          <a:prstGeom prst="rect">
            <a:avLst/>
          </a:prstGeom>
        </p:spPr>
      </p:pic>
      <p:pic>
        <p:nvPicPr>
          <p:cNvPr id="11" name="Image 10">
            <a:extLst>
              <a:ext uri="{FF2B5EF4-FFF2-40B4-BE49-F238E27FC236}">
                <a16:creationId xmlns:a16="http://schemas.microsoft.com/office/drawing/2014/main" id="{3D24093C-FDA5-7F81-3C54-A4ED9DD6DEE9}"/>
              </a:ext>
            </a:extLst>
          </p:cNvPr>
          <p:cNvPicPr>
            <a:picLocks noChangeAspect="1"/>
          </p:cNvPicPr>
          <p:nvPr/>
        </p:nvPicPr>
        <p:blipFill>
          <a:blip r:embed="rId8"/>
          <a:stretch>
            <a:fillRect/>
          </a:stretch>
        </p:blipFill>
        <p:spPr>
          <a:xfrm>
            <a:off x="344128" y="192144"/>
            <a:ext cx="1619250" cy="400050"/>
          </a:xfrm>
          <a:prstGeom prst="rect">
            <a:avLst/>
          </a:prstGeom>
        </p:spPr>
      </p:pic>
    </p:spTree>
    <p:extLst>
      <p:ext uri="{BB962C8B-B14F-4D97-AF65-F5344CB8AC3E}">
        <p14:creationId xmlns:p14="http://schemas.microsoft.com/office/powerpoint/2010/main" val="2393447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3B42122-EE2C-D52C-0394-6B522D7B361A}"/>
              </a:ext>
            </a:extLst>
          </p:cNvPr>
          <p:cNvSpPr txBox="1"/>
          <p:nvPr/>
        </p:nvSpPr>
        <p:spPr>
          <a:xfrm>
            <a:off x="265471" y="639098"/>
            <a:ext cx="3696929" cy="369332"/>
          </a:xfrm>
          <a:prstGeom prst="rect">
            <a:avLst/>
          </a:prstGeom>
          <a:solidFill>
            <a:srgbClr val="F4E8DA"/>
          </a:solidFill>
        </p:spPr>
        <p:txBody>
          <a:bodyPr wrap="square">
            <a:spAutoFit/>
          </a:bodyPr>
          <a:lstStyle/>
          <a:p>
            <a:r>
              <a:rPr lang="fr-FR" b="1" u="sng" dirty="0">
                <a:solidFill>
                  <a:srgbClr val="8FC9B5"/>
                </a:solidFill>
              </a:rPr>
              <a:t>12- Exportation PDF (avec jsPDF)</a:t>
            </a:r>
          </a:p>
        </p:txBody>
      </p:sp>
      <p:sp>
        <p:nvSpPr>
          <p:cNvPr id="8" name="ZoneTexte 7">
            <a:extLst>
              <a:ext uri="{FF2B5EF4-FFF2-40B4-BE49-F238E27FC236}">
                <a16:creationId xmlns:a16="http://schemas.microsoft.com/office/drawing/2014/main" id="{7097653B-5A37-0C80-3B16-7CA5C09923E9}"/>
              </a:ext>
            </a:extLst>
          </p:cNvPr>
          <p:cNvSpPr txBox="1"/>
          <p:nvPr/>
        </p:nvSpPr>
        <p:spPr>
          <a:xfrm>
            <a:off x="1858298" y="1463154"/>
            <a:ext cx="9989574" cy="384464"/>
          </a:xfrm>
          <a:prstGeom prst="rect">
            <a:avLst/>
          </a:prstGeom>
          <a:noFill/>
        </p:spPr>
        <p:txBody>
          <a:bodyPr wrap="square">
            <a:spAutoFit/>
          </a:bodyPr>
          <a:lstStyle/>
          <a:p>
            <a:pPr>
              <a:lnSpc>
                <a:spcPct val="150000"/>
              </a:lnSpc>
            </a:pPr>
            <a:r>
              <a:rPr lang="fr-FR" sz="1400" dirty="0"/>
              <a:t>jsPDF est une bibliothèque JavaScript qui permet de générer des fichiers PDF côté client à partir de contenu HTML.</a:t>
            </a:r>
          </a:p>
        </p:txBody>
      </p:sp>
      <p:pic>
        <p:nvPicPr>
          <p:cNvPr id="9" name="Image 8">
            <a:extLst>
              <a:ext uri="{FF2B5EF4-FFF2-40B4-BE49-F238E27FC236}">
                <a16:creationId xmlns:a16="http://schemas.microsoft.com/office/drawing/2014/main" id="{D58D29B4-9026-EA9B-0271-407015797D33}"/>
              </a:ext>
            </a:extLst>
          </p:cNvPr>
          <p:cNvPicPr>
            <a:picLocks noChangeAspect="1"/>
          </p:cNvPicPr>
          <p:nvPr/>
        </p:nvPicPr>
        <p:blipFill rotWithShape="1">
          <a:blip r:embed="rId3"/>
          <a:srcRect l="11674" t="18923" r="6095" b="21987"/>
          <a:stretch/>
        </p:blipFill>
        <p:spPr>
          <a:xfrm>
            <a:off x="344128" y="1503822"/>
            <a:ext cx="1371600" cy="969504"/>
          </a:xfrm>
          <a:prstGeom prst="rect">
            <a:avLst/>
          </a:prstGeom>
          <a:ln>
            <a:noFill/>
          </a:ln>
          <a:effectLst>
            <a:outerShdw blurRad="292100" dist="139700" dir="2700000" algn="tl" rotWithShape="0">
              <a:srgbClr val="333333">
                <a:alpha val="65000"/>
              </a:srgbClr>
            </a:outerShdw>
          </a:effectLst>
        </p:spPr>
      </p:pic>
      <p:sp>
        <p:nvSpPr>
          <p:cNvPr id="11" name="ZoneTexte 10">
            <a:extLst>
              <a:ext uri="{FF2B5EF4-FFF2-40B4-BE49-F238E27FC236}">
                <a16:creationId xmlns:a16="http://schemas.microsoft.com/office/drawing/2014/main" id="{CB2FD80D-1F16-063C-4F07-1A29470248FB}"/>
              </a:ext>
            </a:extLst>
          </p:cNvPr>
          <p:cNvSpPr txBox="1"/>
          <p:nvPr/>
        </p:nvSpPr>
        <p:spPr>
          <a:xfrm>
            <a:off x="1814053" y="1995465"/>
            <a:ext cx="9989574" cy="384464"/>
          </a:xfrm>
          <a:prstGeom prst="rect">
            <a:avLst/>
          </a:prstGeom>
          <a:noFill/>
        </p:spPr>
        <p:txBody>
          <a:bodyPr wrap="square">
            <a:spAutoFit/>
          </a:bodyPr>
          <a:lstStyle/>
          <a:p>
            <a:pPr>
              <a:lnSpc>
                <a:spcPct val="150000"/>
              </a:lnSpc>
            </a:pPr>
            <a:r>
              <a:rPr lang="fr-FR" sz="1400" dirty="0"/>
              <a:t>Offrant ainsi aux restaurateurs la possibilité de télécharger et d'imprimer leurs menus avec une présentation professionnelle.</a:t>
            </a:r>
          </a:p>
        </p:txBody>
      </p:sp>
      <p:sp>
        <p:nvSpPr>
          <p:cNvPr id="13" name="ZoneTexte 12">
            <a:extLst>
              <a:ext uri="{FF2B5EF4-FFF2-40B4-BE49-F238E27FC236}">
                <a16:creationId xmlns:a16="http://schemas.microsoft.com/office/drawing/2014/main" id="{B9D90DA9-81D0-FB93-3258-E21588B68401}"/>
              </a:ext>
            </a:extLst>
          </p:cNvPr>
          <p:cNvSpPr txBox="1"/>
          <p:nvPr/>
        </p:nvSpPr>
        <p:spPr>
          <a:xfrm>
            <a:off x="10388483" y="4757160"/>
            <a:ext cx="1310558" cy="707630"/>
          </a:xfrm>
          <a:prstGeom prst="rect">
            <a:avLst/>
          </a:prstGeom>
          <a:noFill/>
        </p:spPr>
        <p:txBody>
          <a:bodyPr wrap="square">
            <a:spAutoFit/>
          </a:bodyPr>
          <a:lstStyle/>
          <a:p>
            <a:pPr algn="ctr">
              <a:lnSpc>
                <a:spcPct val="150000"/>
              </a:lnSpc>
            </a:pPr>
            <a:r>
              <a:rPr lang="fr-FR" sz="1400" b="1" dirty="0"/>
              <a:t>Exportation PDF</a:t>
            </a:r>
            <a:endParaRPr lang="fr-FR" sz="1400" dirty="0"/>
          </a:p>
        </p:txBody>
      </p:sp>
      <p:sp>
        <p:nvSpPr>
          <p:cNvPr id="15" name="ZoneTexte 14">
            <a:extLst>
              <a:ext uri="{FF2B5EF4-FFF2-40B4-BE49-F238E27FC236}">
                <a16:creationId xmlns:a16="http://schemas.microsoft.com/office/drawing/2014/main" id="{EBB7F889-AE06-D9A1-B1CF-A7A73F720D39}"/>
              </a:ext>
            </a:extLst>
          </p:cNvPr>
          <p:cNvSpPr txBox="1"/>
          <p:nvPr/>
        </p:nvSpPr>
        <p:spPr>
          <a:xfrm>
            <a:off x="8629257" y="4762715"/>
            <a:ext cx="1444424" cy="707630"/>
          </a:xfrm>
          <a:prstGeom prst="rect">
            <a:avLst/>
          </a:prstGeom>
          <a:noFill/>
        </p:spPr>
        <p:txBody>
          <a:bodyPr wrap="square">
            <a:spAutoFit/>
          </a:bodyPr>
          <a:lstStyle/>
          <a:p>
            <a:pPr algn="ctr">
              <a:lnSpc>
                <a:spcPct val="150000"/>
              </a:lnSpc>
            </a:pPr>
            <a:r>
              <a:rPr lang="fr-FR" sz="1400" b="1" dirty="0"/>
              <a:t>Exportation vers Deliveroo </a:t>
            </a:r>
            <a:endParaRPr lang="fr-FR" sz="1400" dirty="0"/>
          </a:p>
        </p:txBody>
      </p:sp>
      <p:sp>
        <p:nvSpPr>
          <p:cNvPr id="17" name="ZoneTexte 16">
            <a:extLst>
              <a:ext uri="{FF2B5EF4-FFF2-40B4-BE49-F238E27FC236}">
                <a16:creationId xmlns:a16="http://schemas.microsoft.com/office/drawing/2014/main" id="{F4F68D65-1DCF-E4D6-DF3B-947F9CA7F5EA}"/>
              </a:ext>
            </a:extLst>
          </p:cNvPr>
          <p:cNvSpPr txBox="1"/>
          <p:nvPr/>
        </p:nvSpPr>
        <p:spPr>
          <a:xfrm>
            <a:off x="6808840" y="4757160"/>
            <a:ext cx="1162500" cy="707630"/>
          </a:xfrm>
          <a:prstGeom prst="rect">
            <a:avLst/>
          </a:prstGeom>
          <a:noFill/>
        </p:spPr>
        <p:txBody>
          <a:bodyPr wrap="square">
            <a:spAutoFit/>
          </a:bodyPr>
          <a:lstStyle/>
          <a:p>
            <a:pPr algn="ctr">
              <a:lnSpc>
                <a:spcPct val="150000"/>
              </a:lnSpc>
            </a:pPr>
            <a:r>
              <a:rPr lang="fr-FR" sz="1400" b="1" dirty="0"/>
              <a:t>Partage sur Instagram</a:t>
            </a:r>
            <a:endParaRPr lang="fr-FR" sz="1400" dirty="0"/>
          </a:p>
        </p:txBody>
      </p:sp>
      <p:pic>
        <p:nvPicPr>
          <p:cNvPr id="18" name="Image 17">
            <a:extLst>
              <a:ext uri="{FF2B5EF4-FFF2-40B4-BE49-F238E27FC236}">
                <a16:creationId xmlns:a16="http://schemas.microsoft.com/office/drawing/2014/main" id="{7401B08A-6CCC-8262-A373-10F451C7A5F2}"/>
              </a:ext>
            </a:extLst>
          </p:cNvPr>
          <p:cNvPicPr>
            <a:picLocks noChangeAspect="1"/>
          </p:cNvPicPr>
          <p:nvPr/>
        </p:nvPicPr>
        <p:blipFill>
          <a:blip r:embed="rId4"/>
          <a:stretch>
            <a:fillRect/>
          </a:stretch>
        </p:blipFill>
        <p:spPr>
          <a:xfrm>
            <a:off x="10647809" y="3961325"/>
            <a:ext cx="720294" cy="731560"/>
          </a:xfrm>
          <a:prstGeom prst="rect">
            <a:avLst/>
          </a:prstGeom>
        </p:spPr>
      </p:pic>
      <p:pic>
        <p:nvPicPr>
          <p:cNvPr id="19" name="Image 18">
            <a:extLst>
              <a:ext uri="{FF2B5EF4-FFF2-40B4-BE49-F238E27FC236}">
                <a16:creationId xmlns:a16="http://schemas.microsoft.com/office/drawing/2014/main" id="{3200A8BB-0B19-B6BB-1C7D-F39BD3D7238B}"/>
              </a:ext>
            </a:extLst>
          </p:cNvPr>
          <p:cNvPicPr>
            <a:picLocks noChangeAspect="1"/>
          </p:cNvPicPr>
          <p:nvPr/>
        </p:nvPicPr>
        <p:blipFill>
          <a:blip r:embed="rId5"/>
          <a:stretch>
            <a:fillRect/>
          </a:stretch>
        </p:blipFill>
        <p:spPr>
          <a:xfrm>
            <a:off x="8838876" y="3903093"/>
            <a:ext cx="720294" cy="731561"/>
          </a:xfrm>
          <a:prstGeom prst="rect">
            <a:avLst/>
          </a:prstGeom>
        </p:spPr>
      </p:pic>
      <p:pic>
        <p:nvPicPr>
          <p:cNvPr id="21" name="Image 20">
            <a:extLst>
              <a:ext uri="{FF2B5EF4-FFF2-40B4-BE49-F238E27FC236}">
                <a16:creationId xmlns:a16="http://schemas.microsoft.com/office/drawing/2014/main" id="{076E5E44-5460-8714-B703-B856C6920A98}"/>
              </a:ext>
            </a:extLst>
          </p:cNvPr>
          <p:cNvPicPr>
            <a:picLocks noChangeAspect="1"/>
          </p:cNvPicPr>
          <p:nvPr/>
        </p:nvPicPr>
        <p:blipFill rotWithShape="1">
          <a:blip r:embed="rId6"/>
          <a:srcRect l="17599" t="8316" r="17455" b="8316"/>
          <a:stretch/>
        </p:blipFill>
        <p:spPr>
          <a:xfrm>
            <a:off x="7029943" y="3864797"/>
            <a:ext cx="720294" cy="924615"/>
          </a:xfrm>
          <a:prstGeom prst="rect">
            <a:avLst/>
          </a:prstGeom>
        </p:spPr>
      </p:pic>
      <p:pic>
        <p:nvPicPr>
          <p:cNvPr id="23" name="Image 22">
            <a:extLst>
              <a:ext uri="{FF2B5EF4-FFF2-40B4-BE49-F238E27FC236}">
                <a16:creationId xmlns:a16="http://schemas.microsoft.com/office/drawing/2014/main" id="{A63A84AA-6B9A-289D-81A3-6A4DC25E07B1}"/>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r="12980"/>
          <a:stretch/>
        </p:blipFill>
        <p:spPr>
          <a:xfrm>
            <a:off x="625953" y="3211632"/>
            <a:ext cx="2635363" cy="3007270"/>
          </a:xfrm>
          <a:prstGeom prst="rect">
            <a:avLst/>
          </a:prstGeom>
          <a:ln>
            <a:noFill/>
          </a:ln>
          <a:effectLst>
            <a:outerShdw blurRad="292100" dist="139700" dir="2700000" algn="tl" rotWithShape="0">
              <a:srgbClr val="333333">
                <a:alpha val="65000"/>
              </a:srgbClr>
            </a:outerShdw>
          </a:effectLst>
        </p:spPr>
      </p:pic>
      <p:sp>
        <p:nvSpPr>
          <p:cNvPr id="3" name="Titre 1">
            <a:extLst>
              <a:ext uri="{FF2B5EF4-FFF2-40B4-BE49-F238E27FC236}">
                <a16:creationId xmlns:a16="http://schemas.microsoft.com/office/drawing/2014/main" id="{07CE1F90-6C2C-49CD-07EE-B7CA825CD8FF}"/>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5" name="Connecteur droit 4">
            <a:extLst>
              <a:ext uri="{FF2B5EF4-FFF2-40B4-BE49-F238E27FC236}">
                <a16:creationId xmlns:a16="http://schemas.microsoft.com/office/drawing/2014/main" id="{77EA5FFD-8E6E-F099-D2D0-8D29866D46F3}"/>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7" name="Image 6">
            <a:extLst>
              <a:ext uri="{FF2B5EF4-FFF2-40B4-BE49-F238E27FC236}">
                <a16:creationId xmlns:a16="http://schemas.microsoft.com/office/drawing/2014/main" id="{8B67C6C1-774E-A00B-4ADC-059822BACC03}"/>
              </a:ext>
            </a:extLst>
          </p:cNvPr>
          <p:cNvPicPr>
            <a:picLocks noChangeAspect="1"/>
          </p:cNvPicPr>
          <p:nvPr/>
        </p:nvPicPr>
        <p:blipFill>
          <a:blip r:embed="rId9"/>
          <a:stretch>
            <a:fillRect/>
          </a:stretch>
        </p:blipFill>
        <p:spPr>
          <a:xfrm>
            <a:off x="7843899" y="137651"/>
            <a:ext cx="818321" cy="390485"/>
          </a:xfrm>
          <a:prstGeom prst="rect">
            <a:avLst/>
          </a:prstGeom>
        </p:spPr>
      </p:pic>
      <p:pic>
        <p:nvPicPr>
          <p:cNvPr id="10" name="Image 9">
            <a:extLst>
              <a:ext uri="{FF2B5EF4-FFF2-40B4-BE49-F238E27FC236}">
                <a16:creationId xmlns:a16="http://schemas.microsoft.com/office/drawing/2014/main" id="{52CF98EC-924E-75DF-18A0-1E16BC1738EF}"/>
              </a:ext>
            </a:extLst>
          </p:cNvPr>
          <p:cNvPicPr>
            <a:picLocks noChangeAspect="1"/>
          </p:cNvPicPr>
          <p:nvPr/>
        </p:nvPicPr>
        <p:blipFill>
          <a:blip r:embed="rId10"/>
          <a:stretch>
            <a:fillRect/>
          </a:stretch>
        </p:blipFill>
        <p:spPr>
          <a:xfrm>
            <a:off x="344128" y="192144"/>
            <a:ext cx="1619250" cy="400050"/>
          </a:xfrm>
          <a:prstGeom prst="rect">
            <a:avLst/>
          </a:prstGeom>
        </p:spPr>
      </p:pic>
      <p:sp>
        <p:nvSpPr>
          <p:cNvPr id="12" name="Flèche : pentagone 11">
            <a:extLst>
              <a:ext uri="{FF2B5EF4-FFF2-40B4-BE49-F238E27FC236}">
                <a16:creationId xmlns:a16="http://schemas.microsoft.com/office/drawing/2014/main" id="{988CE99A-0ED6-F2E8-D05E-B4703E695E8C}"/>
              </a:ext>
            </a:extLst>
          </p:cNvPr>
          <p:cNvSpPr/>
          <p:nvPr/>
        </p:nvSpPr>
        <p:spPr>
          <a:xfrm>
            <a:off x="3611779" y="3568976"/>
            <a:ext cx="3067700" cy="2376368"/>
          </a:xfrm>
          <a:prstGeom prst="homePlate">
            <a:avLst/>
          </a:prstGeom>
          <a:solidFill>
            <a:srgbClr val="F4E8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r>
              <a:rPr lang="fr-FR" sz="1400" dirty="0">
                <a:ln w="0"/>
                <a:solidFill>
                  <a:schemeClr val="tx1"/>
                </a:solidFill>
                <a:effectLst>
                  <a:outerShdw blurRad="38100" dist="19050" dir="2700000" algn="tl" rotWithShape="0">
                    <a:schemeClr val="dk1">
                      <a:alpha val="40000"/>
                    </a:schemeClr>
                  </a:outerShdw>
                </a:effectLst>
              </a:rPr>
              <a:t>Grace à la modal « Exportez &amp; diffusez » et l’intégration l'API d'Instagram et Deliveroo,   vous pouvez : </a:t>
            </a:r>
          </a:p>
        </p:txBody>
      </p:sp>
    </p:spTree>
    <p:extLst>
      <p:ext uri="{BB962C8B-B14F-4D97-AF65-F5344CB8AC3E}">
        <p14:creationId xmlns:p14="http://schemas.microsoft.com/office/powerpoint/2010/main" val="390765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E82D2B2-CE54-98F7-1B2C-089E1815D5C4}"/>
              </a:ext>
            </a:extLst>
          </p:cNvPr>
          <p:cNvSpPr txBox="1"/>
          <p:nvPr/>
        </p:nvSpPr>
        <p:spPr>
          <a:xfrm>
            <a:off x="1779639" y="664460"/>
            <a:ext cx="5078360" cy="369332"/>
          </a:xfrm>
          <a:prstGeom prst="rect">
            <a:avLst/>
          </a:prstGeom>
          <a:solidFill>
            <a:srgbClr val="F4E8DA"/>
          </a:solidFill>
        </p:spPr>
        <p:txBody>
          <a:bodyPr wrap="square">
            <a:spAutoFit/>
          </a:bodyPr>
          <a:lstStyle/>
          <a:p>
            <a:r>
              <a:rPr lang="fr-FR" b="1" u="sng" dirty="0">
                <a:solidFill>
                  <a:srgbClr val="8FC9B5"/>
                </a:solidFill>
              </a:rPr>
              <a:t>13- Déconnexion avec API REST et Express.js</a:t>
            </a:r>
          </a:p>
        </p:txBody>
      </p:sp>
      <p:sp>
        <p:nvSpPr>
          <p:cNvPr id="5" name="ZoneTexte 4">
            <a:extLst>
              <a:ext uri="{FF2B5EF4-FFF2-40B4-BE49-F238E27FC236}">
                <a16:creationId xmlns:a16="http://schemas.microsoft.com/office/drawing/2014/main" id="{F0BA6D53-F859-77D2-E7B7-B05547A4E111}"/>
              </a:ext>
            </a:extLst>
          </p:cNvPr>
          <p:cNvSpPr txBox="1"/>
          <p:nvPr/>
        </p:nvSpPr>
        <p:spPr>
          <a:xfrm>
            <a:off x="1810828" y="1342389"/>
            <a:ext cx="10235382" cy="426207"/>
          </a:xfrm>
          <a:prstGeom prst="rect">
            <a:avLst/>
          </a:prstGeom>
          <a:noFill/>
        </p:spPr>
        <p:txBody>
          <a:bodyPr wrap="square">
            <a:spAutoFit/>
          </a:bodyPr>
          <a:lstStyle/>
          <a:p>
            <a:pPr>
              <a:lnSpc>
                <a:spcPct val="150000"/>
              </a:lnSpc>
            </a:pPr>
            <a:r>
              <a:rPr lang="fr-FR" sz="1600" dirty="0"/>
              <a:t>Nous avons mis en place un processus de déconnexion robuste, en toute sécurité, utilisant une API REST.</a:t>
            </a:r>
          </a:p>
        </p:txBody>
      </p:sp>
      <p:pic>
        <p:nvPicPr>
          <p:cNvPr id="15" name="Image 14">
            <a:extLst>
              <a:ext uri="{FF2B5EF4-FFF2-40B4-BE49-F238E27FC236}">
                <a16:creationId xmlns:a16="http://schemas.microsoft.com/office/drawing/2014/main" id="{F6EF2AFC-3E66-57BF-5AF7-0C5E77AFB993}"/>
              </a:ext>
            </a:extLst>
          </p:cNvPr>
          <p:cNvPicPr>
            <a:picLocks noChangeAspect="1"/>
          </p:cNvPicPr>
          <p:nvPr/>
        </p:nvPicPr>
        <p:blipFill rotWithShape="1">
          <a:blip r:embed="rId3"/>
          <a:srcRect l="25354" t="24784" r="27420" b="5333"/>
          <a:stretch/>
        </p:blipFill>
        <p:spPr>
          <a:xfrm>
            <a:off x="4035159" y="3235626"/>
            <a:ext cx="792480" cy="712565"/>
          </a:xfrm>
          <a:prstGeom prst="rect">
            <a:avLst/>
          </a:prstGeom>
          <a:ln>
            <a:noFill/>
          </a:ln>
          <a:effectLst>
            <a:outerShdw blurRad="292100" dist="139700" dir="2700000" algn="tl" rotWithShape="0">
              <a:srgbClr val="333333">
                <a:alpha val="65000"/>
              </a:srgbClr>
            </a:outerShdw>
          </a:effectLst>
        </p:spPr>
      </p:pic>
      <p:pic>
        <p:nvPicPr>
          <p:cNvPr id="16" name="Image 15">
            <a:extLst>
              <a:ext uri="{FF2B5EF4-FFF2-40B4-BE49-F238E27FC236}">
                <a16:creationId xmlns:a16="http://schemas.microsoft.com/office/drawing/2014/main" id="{6C7256BD-2B7C-DFE4-3B7A-8C3AB408C384}"/>
              </a:ext>
            </a:extLst>
          </p:cNvPr>
          <p:cNvPicPr>
            <a:picLocks noChangeAspect="1"/>
          </p:cNvPicPr>
          <p:nvPr/>
        </p:nvPicPr>
        <p:blipFill rotWithShape="1">
          <a:blip r:embed="rId4"/>
          <a:srcRect l="14064" r="14274"/>
          <a:stretch/>
        </p:blipFill>
        <p:spPr>
          <a:xfrm>
            <a:off x="7118388" y="3268552"/>
            <a:ext cx="863211" cy="808634"/>
          </a:xfrm>
          <a:prstGeom prst="rect">
            <a:avLst/>
          </a:prstGeom>
          <a:ln>
            <a:noFill/>
          </a:ln>
          <a:effectLst>
            <a:outerShdw blurRad="292100" dist="139700" dir="2700000" algn="tl" rotWithShape="0">
              <a:srgbClr val="333333">
                <a:alpha val="65000"/>
              </a:srgbClr>
            </a:outerShdw>
          </a:effectLst>
        </p:spPr>
      </p:pic>
      <p:sp>
        <p:nvSpPr>
          <p:cNvPr id="18" name="ZoneTexte 17">
            <a:extLst>
              <a:ext uri="{FF2B5EF4-FFF2-40B4-BE49-F238E27FC236}">
                <a16:creationId xmlns:a16="http://schemas.microsoft.com/office/drawing/2014/main" id="{FDFB3499-14C4-416E-9EFB-E0ADF5944381}"/>
              </a:ext>
            </a:extLst>
          </p:cNvPr>
          <p:cNvSpPr txBox="1"/>
          <p:nvPr/>
        </p:nvSpPr>
        <p:spPr>
          <a:xfrm>
            <a:off x="1740308" y="2660524"/>
            <a:ext cx="10235382" cy="426207"/>
          </a:xfrm>
          <a:prstGeom prst="rect">
            <a:avLst/>
          </a:prstGeom>
          <a:noFill/>
        </p:spPr>
        <p:txBody>
          <a:bodyPr wrap="square">
            <a:spAutoFit/>
          </a:bodyPr>
          <a:lstStyle/>
          <a:p>
            <a:pPr>
              <a:lnSpc>
                <a:spcPct val="150000"/>
              </a:lnSpc>
            </a:pPr>
            <a:r>
              <a:rPr lang="fr-FR" sz="1600" dirty="0"/>
              <a:t>Pour modification d’informations personnelles, nous avons intégré les bibliothèques </a:t>
            </a:r>
            <a:r>
              <a:rPr lang="fr-FR" sz="1600" dirty="0" err="1"/>
              <a:t>Formik</a:t>
            </a:r>
            <a:r>
              <a:rPr lang="fr-FR" sz="1600" dirty="0"/>
              <a:t> ou </a:t>
            </a:r>
            <a:r>
              <a:rPr lang="fr-FR" sz="1600" dirty="0" err="1"/>
              <a:t>React</a:t>
            </a:r>
            <a:r>
              <a:rPr lang="fr-FR" sz="1600" dirty="0"/>
              <a:t> Hook </a:t>
            </a:r>
            <a:r>
              <a:rPr lang="fr-FR" sz="1600" dirty="0" err="1"/>
              <a:t>Form</a:t>
            </a:r>
            <a:r>
              <a:rPr lang="fr-FR" sz="1600" dirty="0"/>
              <a:t>. </a:t>
            </a:r>
          </a:p>
        </p:txBody>
      </p:sp>
      <p:sp>
        <p:nvSpPr>
          <p:cNvPr id="20" name="ZoneTexte 19">
            <a:extLst>
              <a:ext uri="{FF2B5EF4-FFF2-40B4-BE49-F238E27FC236}">
                <a16:creationId xmlns:a16="http://schemas.microsoft.com/office/drawing/2014/main" id="{4533E7FF-CE0D-69B3-EB59-6EC5D7995B92}"/>
              </a:ext>
            </a:extLst>
          </p:cNvPr>
          <p:cNvSpPr txBox="1"/>
          <p:nvPr/>
        </p:nvSpPr>
        <p:spPr>
          <a:xfrm>
            <a:off x="1779638" y="2166365"/>
            <a:ext cx="8278761" cy="369332"/>
          </a:xfrm>
          <a:prstGeom prst="rect">
            <a:avLst/>
          </a:prstGeom>
          <a:solidFill>
            <a:srgbClr val="F4E8DA"/>
          </a:solidFill>
        </p:spPr>
        <p:txBody>
          <a:bodyPr wrap="square">
            <a:spAutoFit/>
          </a:bodyPr>
          <a:lstStyle/>
          <a:p>
            <a:r>
              <a:rPr lang="fr-FR" b="1" u="sng" dirty="0">
                <a:solidFill>
                  <a:srgbClr val="8FC9B5"/>
                </a:solidFill>
              </a:rPr>
              <a:t>14- Modification des Informations Utilisateur avec </a:t>
            </a:r>
            <a:r>
              <a:rPr lang="fr-FR" b="1" u="sng" dirty="0" err="1">
                <a:solidFill>
                  <a:srgbClr val="8FC9B5"/>
                </a:solidFill>
              </a:rPr>
              <a:t>Formik</a:t>
            </a:r>
            <a:r>
              <a:rPr lang="fr-FR" b="1" u="sng" dirty="0">
                <a:solidFill>
                  <a:srgbClr val="8FC9B5"/>
                </a:solidFill>
              </a:rPr>
              <a:t> ou </a:t>
            </a:r>
            <a:r>
              <a:rPr lang="fr-FR" b="1" u="sng" dirty="0" err="1">
                <a:solidFill>
                  <a:srgbClr val="8FC9B5"/>
                </a:solidFill>
              </a:rPr>
              <a:t>React</a:t>
            </a:r>
            <a:r>
              <a:rPr lang="fr-FR" b="1" u="sng" dirty="0">
                <a:solidFill>
                  <a:srgbClr val="8FC9B5"/>
                </a:solidFill>
              </a:rPr>
              <a:t> Hook </a:t>
            </a:r>
            <a:r>
              <a:rPr lang="fr-FR" b="1" u="sng" dirty="0" err="1">
                <a:solidFill>
                  <a:srgbClr val="8FC9B5"/>
                </a:solidFill>
              </a:rPr>
              <a:t>Form</a:t>
            </a:r>
            <a:endParaRPr lang="fr-FR" b="1" u="sng" dirty="0">
              <a:solidFill>
                <a:srgbClr val="8FC9B5"/>
              </a:solidFill>
            </a:endParaRPr>
          </a:p>
        </p:txBody>
      </p:sp>
      <p:sp>
        <p:nvSpPr>
          <p:cNvPr id="22" name="ZoneTexte 21">
            <a:extLst>
              <a:ext uri="{FF2B5EF4-FFF2-40B4-BE49-F238E27FC236}">
                <a16:creationId xmlns:a16="http://schemas.microsoft.com/office/drawing/2014/main" id="{8E83D806-12E1-2D71-C9D5-39E285742BFE}"/>
              </a:ext>
            </a:extLst>
          </p:cNvPr>
          <p:cNvSpPr txBox="1"/>
          <p:nvPr/>
        </p:nvSpPr>
        <p:spPr>
          <a:xfrm>
            <a:off x="1779639" y="4907696"/>
            <a:ext cx="6096000" cy="369332"/>
          </a:xfrm>
          <a:prstGeom prst="rect">
            <a:avLst/>
          </a:prstGeom>
          <a:noFill/>
        </p:spPr>
        <p:txBody>
          <a:bodyPr wrap="square">
            <a:spAutoFit/>
          </a:bodyPr>
          <a:lstStyle/>
          <a:p>
            <a:r>
              <a:rPr lang="fr-FR" b="1" u="sng" dirty="0"/>
              <a:t>Processus de Modification des Informations Utilisateur :</a:t>
            </a:r>
          </a:p>
        </p:txBody>
      </p:sp>
      <p:sp>
        <p:nvSpPr>
          <p:cNvPr id="24" name="ZoneTexte 23">
            <a:extLst>
              <a:ext uri="{FF2B5EF4-FFF2-40B4-BE49-F238E27FC236}">
                <a16:creationId xmlns:a16="http://schemas.microsoft.com/office/drawing/2014/main" id="{361C1014-94B2-C1CD-327A-9205A4384844}"/>
              </a:ext>
            </a:extLst>
          </p:cNvPr>
          <p:cNvSpPr txBox="1"/>
          <p:nvPr/>
        </p:nvSpPr>
        <p:spPr>
          <a:xfrm>
            <a:off x="3698240" y="5277028"/>
            <a:ext cx="6096000" cy="1903534"/>
          </a:xfrm>
          <a:prstGeom prst="rect">
            <a:avLst/>
          </a:prstGeom>
          <a:noFill/>
        </p:spPr>
        <p:txBody>
          <a:bodyPr wrap="square">
            <a:spAutoFit/>
          </a:bodyPr>
          <a:lstStyle/>
          <a:p>
            <a:pPr marL="342900" indent="-342900">
              <a:lnSpc>
                <a:spcPct val="150000"/>
              </a:lnSpc>
              <a:buFont typeface="+mj-lt"/>
              <a:buAutoNum type="arabicPeriod"/>
            </a:pPr>
            <a:r>
              <a:rPr lang="fr-FR" sz="1600" dirty="0"/>
              <a:t>Accès à l'Espace Utilisateur  (Mon Compte),</a:t>
            </a:r>
          </a:p>
          <a:p>
            <a:pPr marL="342900" indent="-342900">
              <a:lnSpc>
                <a:spcPct val="150000"/>
              </a:lnSpc>
              <a:buFont typeface="+mj-lt"/>
              <a:buAutoNum type="arabicPeriod"/>
            </a:pPr>
            <a:r>
              <a:rPr lang="fr-FR" sz="1600" dirty="0"/>
              <a:t>Ouverture du Formulaire de Modification,</a:t>
            </a:r>
          </a:p>
          <a:p>
            <a:pPr marL="342900" indent="-342900">
              <a:lnSpc>
                <a:spcPct val="150000"/>
              </a:lnSpc>
              <a:buFont typeface="+mj-lt"/>
              <a:buAutoNum type="arabicPeriod"/>
            </a:pPr>
            <a:r>
              <a:rPr lang="fr-FR" sz="1600" dirty="0"/>
              <a:t>Modification des Informations,</a:t>
            </a:r>
          </a:p>
          <a:p>
            <a:pPr marL="342900" indent="-342900">
              <a:lnSpc>
                <a:spcPct val="150000"/>
              </a:lnSpc>
              <a:buFont typeface="+mj-lt"/>
              <a:buAutoNum type="arabicPeriod"/>
            </a:pPr>
            <a:r>
              <a:rPr lang="fr-FR" sz="1600" dirty="0"/>
              <a:t>Validation et Soumission du Formulaire.</a:t>
            </a:r>
          </a:p>
          <a:p>
            <a:pPr marL="342900" indent="-342900">
              <a:lnSpc>
                <a:spcPct val="150000"/>
              </a:lnSpc>
              <a:buFont typeface="+mj-lt"/>
              <a:buAutoNum type="arabicPeriod"/>
            </a:pPr>
            <a:endParaRPr lang="fr-FR" sz="1600" dirty="0"/>
          </a:p>
        </p:txBody>
      </p:sp>
      <p:pic>
        <p:nvPicPr>
          <p:cNvPr id="26" name="Image 25">
            <a:extLst>
              <a:ext uri="{FF2B5EF4-FFF2-40B4-BE49-F238E27FC236}">
                <a16:creationId xmlns:a16="http://schemas.microsoft.com/office/drawing/2014/main" id="{39D7DD5D-50C7-B3F8-8B56-B9481B0F79A5}"/>
              </a:ext>
            </a:extLst>
          </p:cNvPr>
          <p:cNvPicPr>
            <a:picLocks noChangeAspect="1"/>
          </p:cNvPicPr>
          <p:nvPr/>
        </p:nvPicPr>
        <p:blipFill rotWithShape="1">
          <a:blip r:embed="rId5"/>
          <a:srcRect b="55787"/>
          <a:stretch/>
        </p:blipFill>
        <p:spPr>
          <a:xfrm>
            <a:off x="8498728" y="5269648"/>
            <a:ext cx="1295512" cy="491926"/>
          </a:xfrm>
          <a:prstGeom prst="rect">
            <a:avLst/>
          </a:prstGeom>
          <a:ln>
            <a:noFill/>
          </a:ln>
          <a:effectLst>
            <a:outerShdw blurRad="292100" dist="139700" dir="2700000" algn="tl" rotWithShape="0">
              <a:srgbClr val="333333">
                <a:alpha val="65000"/>
              </a:srgbClr>
            </a:outerShdw>
          </a:effectLst>
        </p:spPr>
      </p:pic>
      <p:sp>
        <p:nvSpPr>
          <p:cNvPr id="3" name="Titre 1">
            <a:extLst>
              <a:ext uri="{FF2B5EF4-FFF2-40B4-BE49-F238E27FC236}">
                <a16:creationId xmlns:a16="http://schemas.microsoft.com/office/drawing/2014/main" id="{C436B7CC-ED99-DEBD-FA8D-074C9727F988}"/>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7" name="Connecteur droit 6">
            <a:extLst>
              <a:ext uri="{FF2B5EF4-FFF2-40B4-BE49-F238E27FC236}">
                <a16:creationId xmlns:a16="http://schemas.microsoft.com/office/drawing/2014/main" id="{250A6516-B0B8-75F5-F422-FC6565408450}"/>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8" name="Image 7">
            <a:extLst>
              <a:ext uri="{FF2B5EF4-FFF2-40B4-BE49-F238E27FC236}">
                <a16:creationId xmlns:a16="http://schemas.microsoft.com/office/drawing/2014/main" id="{1552FD11-8B88-572B-889E-AFF4F57071CB}"/>
              </a:ext>
            </a:extLst>
          </p:cNvPr>
          <p:cNvPicPr>
            <a:picLocks noChangeAspect="1"/>
          </p:cNvPicPr>
          <p:nvPr/>
        </p:nvPicPr>
        <p:blipFill>
          <a:blip r:embed="rId6"/>
          <a:stretch>
            <a:fillRect/>
          </a:stretch>
        </p:blipFill>
        <p:spPr>
          <a:xfrm>
            <a:off x="7843899" y="137651"/>
            <a:ext cx="818321" cy="390485"/>
          </a:xfrm>
          <a:prstGeom prst="rect">
            <a:avLst/>
          </a:prstGeom>
        </p:spPr>
      </p:pic>
      <p:sp>
        <p:nvSpPr>
          <p:cNvPr id="13" name="ZoneTexte 12">
            <a:extLst>
              <a:ext uri="{FF2B5EF4-FFF2-40B4-BE49-F238E27FC236}">
                <a16:creationId xmlns:a16="http://schemas.microsoft.com/office/drawing/2014/main" id="{6B6A4AC9-0C2F-B9C5-4A68-B08C71C9FEA0}"/>
              </a:ext>
            </a:extLst>
          </p:cNvPr>
          <p:cNvSpPr txBox="1"/>
          <p:nvPr/>
        </p:nvSpPr>
        <p:spPr>
          <a:xfrm>
            <a:off x="1779638" y="4158358"/>
            <a:ext cx="10244199" cy="338554"/>
          </a:xfrm>
          <a:prstGeom prst="rect">
            <a:avLst/>
          </a:prstGeom>
          <a:noFill/>
        </p:spPr>
        <p:txBody>
          <a:bodyPr wrap="square">
            <a:spAutoFit/>
          </a:bodyPr>
          <a:lstStyle/>
          <a:p>
            <a:r>
              <a:rPr lang="fr-FR" sz="1600" dirty="0"/>
              <a:t>Elles simplifient la gestion des états de formulaire, la validation des données et la soumission des formulaires.</a:t>
            </a:r>
          </a:p>
        </p:txBody>
      </p:sp>
      <p:pic>
        <p:nvPicPr>
          <p:cNvPr id="10" name="Image 9">
            <a:extLst>
              <a:ext uri="{FF2B5EF4-FFF2-40B4-BE49-F238E27FC236}">
                <a16:creationId xmlns:a16="http://schemas.microsoft.com/office/drawing/2014/main" id="{98F1C544-23EA-EBE9-506A-87E8EBADC7EF}"/>
              </a:ext>
            </a:extLst>
          </p:cNvPr>
          <p:cNvPicPr>
            <a:picLocks noChangeAspect="1"/>
          </p:cNvPicPr>
          <p:nvPr/>
        </p:nvPicPr>
        <p:blipFill>
          <a:blip r:embed="rId7"/>
          <a:stretch>
            <a:fillRect/>
          </a:stretch>
        </p:blipFill>
        <p:spPr>
          <a:xfrm>
            <a:off x="10486" y="40458"/>
            <a:ext cx="1524415" cy="6695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930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E851007-D1E1-5FA8-CAF4-B5FF7D38C018}"/>
              </a:ext>
            </a:extLst>
          </p:cNvPr>
          <p:cNvSpPr txBox="1"/>
          <p:nvPr/>
        </p:nvSpPr>
        <p:spPr>
          <a:xfrm>
            <a:off x="255638" y="700058"/>
            <a:ext cx="5433962" cy="369332"/>
          </a:xfrm>
          <a:prstGeom prst="rect">
            <a:avLst/>
          </a:prstGeom>
          <a:solidFill>
            <a:srgbClr val="F4E8DA"/>
          </a:solidFill>
        </p:spPr>
        <p:txBody>
          <a:bodyPr wrap="square">
            <a:spAutoFit/>
          </a:bodyPr>
          <a:lstStyle>
            <a:defPPr>
              <a:defRPr lang="fr-FR"/>
            </a:defPPr>
            <a:lvl1pPr>
              <a:defRPr b="1" u="sng"/>
            </a:lvl1pPr>
          </a:lstStyle>
          <a:p>
            <a:r>
              <a:rPr lang="fr-FR" dirty="0">
                <a:solidFill>
                  <a:srgbClr val="8FC9B5"/>
                </a:solidFill>
              </a:rPr>
              <a:t>15- Tableau de Bord : Fonctionnalités Principales</a:t>
            </a:r>
          </a:p>
        </p:txBody>
      </p:sp>
      <p:sp>
        <p:nvSpPr>
          <p:cNvPr id="7" name="ZoneTexte 6">
            <a:extLst>
              <a:ext uri="{FF2B5EF4-FFF2-40B4-BE49-F238E27FC236}">
                <a16:creationId xmlns:a16="http://schemas.microsoft.com/office/drawing/2014/main" id="{2DDE39CF-75C7-B953-45A4-557C5C9767A4}"/>
              </a:ext>
            </a:extLst>
          </p:cNvPr>
          <p:cNvSpPr txBox="1"/>
          <p:nvPr/>
        </p:nvSpPr>
        <p:spPr>
          <a:xfrm>
            <a:off x="344128" y="1728234"/>
            <a:ext cx="8583561" cy="2272866"/>
          </a:xfrm>
          <a:prstGeom prst="rect">
            <a:avLst/>
          </a:prstGeom>
          <a:noFill/>
        </p:spPr>
        <p:txBody>
          <a:bodyPr wrap="square">
            <a:spAutoFit/>
          </a:bodyPr>
          <a:lstStyle/>
          <a:p>
            <a:pPr>
              <a:lnSpc>
                <a:spcPct val="150000"/>
              </a:lnSpc>
            </a:pPr>
            <a:r>
              <a:rPr lang="fr-FR" sz="1600" i="1" u="sng" dirty="0"/>
              <a:t>Les principales fonctionnalités disponibles sur le tableau de bord sont :</a:t>
            </a:r>
          </a:p>
          <a:p>
            <a:pPr>
              <a:lnSpc>
                <a:spcPct val="150000"/>
              </a:lnSpc>
            </a:pPr>
            <a:endParaRPr lang="fr-FR" sz="1600" i="1" u="sng" dirty="0"/>
          </a:p>
          <a:p>
            <a:pPr marL="2628900" lvl="5" indent="-342900">
              <a:lnSpc>
                <a:spcPct val="150000"/>
              </a:lnSpc>
              <a:buFont typeface="+mj-lt"/>
              <a:buAutoNum type="arabicPeriod"/>
            </a:pPr>
            <a:r>
              <a:rPr lang="fr-FR" sz="1600" dirty="0"/>
              <a:t>La Création de Menu, </a:t>
            </a:r>
          </a:p>
          <a:p>
            <a:pPr marL="2628900" lvl="5" indent="-342900">
              <a:lnSpc>
                <a:spcPct val="150000"/>
              </a:lnSpc>
              <a:buFont typeface="+mj-lt"/>
              <a:buAutoNum type="arabicPeriod"/>
            </a:pPr>
            <a:r>
              <a:rPr lang="fr-FR" sz="1600" dirty="0"/>
              <a:t>Diffusion de Menu , </a:t>
            </a:r>
          </a:p>
          <a:p>
            <a:pPr marL="2628900" lvl="5" indent="-342900">
              <a:lnSpc>
                <a:spcPct val="150000"/>
              </a:lnSpc>
              <a:buFont typeface="+mj-lt"/>
              <a:buAutoNum type="arabicPeriod"/>
            </a:pPr>
            <a:r>
              <a:rPr lang="fr-FR" sz="1600" dirty="0"/>
              <a:t>Impression de Menu , </a:t>
            </a:r>
          </a:p>
          <a:p>
            <a:pPr marL="2628900" lvl="5" indent="-342900">
              <a:lnSpc>
                <a:spcPct val="150000"/>
              </a:lnSpc>
              <a:buFont typeface="+mj-lt"/>
              <a:buAutoNum type="arabicPeriod"/>
            </a:pPr>
            <a:r>
              <a:rPr lang="fr-FR" sz="1600" dirty="0"/>
              <a:t>Accès aux Menus Précédents.</a:t>
            </a:r>
          </a:p>
        </p:txBody>
      </p:sp>
      <p:sp>
        <p:nvSpPr>
          <p:cNvPr id="11" name="ZoneTexte 10">
            <a:extLst>
              <a:ext uri="{FF2B5EF4-FFF2-40B4-BE49-F238E27FC236}">
                <a16:creationId xmlns:a16="http://schemas.microsoft.com/office/drawing/2014/main" id="{4B5BF0A8-831D-C744-08D7-E9A6C4E65C25}"/>
              </a:ext>
            </a:extLst>
          </p:cNvPr>
          <p:cNvSpPr txBox="1"/>
          <p:nvPr/>
        </p:nvSpPr>
        <p:spPr>
          <a:xfrm>
            <a:off x="344128" y="5019701"/>
            <a:ext cx="7315200" cy="369332"/>
          </a:xfrm>
          <a:prstGeom prst="rect">
            <a:avLst/>
          </a:prstGeom>
          <a:noFill/>
        </p:spPr>
        <p:txBody>
          <a:bodyPr wrap="square">
            <a:spAutoFit/>
          </a:bodyPr>
          <a:lstStyle/>
          <a:p>
            <a:r>
              <a:rPr lang="fr-FR" b="1" u="sng" dirty="0"/>
              <a:t>Affichage des Derniers Articles du Blog Qwenta sur le Dashboard</a:t>
            </a:r>
          </a:p>
        </p:txBody>
      </p:sp>
      <p:sp>
        <p:nvSpPr>
          <p:cNvPr id="13" name="ZoneTexte 12">
            <a:extLst>
              <a:ext uri="{FF2B5EF4-FFF2-40B4-BE49-F238E27FC236}">
                <a16:creationId xmlns:a16="http://schemas.microsoft.com/office/drawing/2014/main" id="{F7ACC0EA-31E4-2B92-AEA0-ECAA3F758F5C}"/>
              </a:ext>
            </a:extLst>
          </p:cNvPr>
          <p:cNvSpPr txBox="1"/>
          <p:nvPr/>
        </p:nvSpPr>
        <p:spPr>
          <a:xfrm>
            <a:off x="344128" y="5681492"/>
            <a:ext cx="11421152" cy="795539"/>
          </a:xfrm>
          <a:prstGeom prst="rect">
            <a:avLst/>
          </a:prstGeom>
          <a:noFill/>
        </p:spPr>
        <p:txBody>
          <a:bodyPr wrap="square">
            <a:spAutoFit/>
          </a:bodyPr>
          <a:lstStyle/>
          <a:p>
            <a:pPr>
              <a:lnSpc>
                <a:spcPct val="150000"/>
              </a:lnSpc>
            </a:pPr>
            <a:r>
              <a:rPr lang="fr-FR" sz="1600" dirty="0"/>
              <a:t>En plus des fonctionnalités de gestion de menus, le tableau de bord offre également un accès rapide aux dernières actualités et conseils de Qwenta.</a:t>
            </a:r>
          </a:p>
        </p:txBody>
      </p:sp>
      <p:pic>
        <p:nvPicPr>
          <p:cNvPr id="17" name="Image 16">
            <a:extLst>
              <a:ext uri="{FF2B5EF4-FFF2-40B4-BE49-F238E27FC236}">
                <a16:creationId xmlns:a16="http://schemas.microsoft.com/office/drawing/2014/main" id="{73C10D59-AD9C-5085-BD35-BB2074CD15B6}"/>
              </a:ext>
            </a:extLst>
          </p:cNvPr>
          <p:cNvPicPr>
            <a:picLocks noChangeAspect="1"/>
          </p:cNvPicPr>
          <p:nvPr/>
        </p:nvPicPr>
        <p:blipFill>
          <a:blip r:embed="rId3"/>
          <a:stretch>
            <a:fillRect/>
          </a:stretch>
        </p:blipFill>
        <p:spPr>
          <a:xfrm>
            <a:off x="8797876" y="879572"/>
            <a:ext cx="2521674" cy="4488579"/>
          </a:xfrm>
          <a:prstGeom prst="rect">
            <a:avLst/>
          </a:prstGeom>
        </p:spPr>
      </p:pic>
      <p:sp>
        <p:nvSpPr>
          <p:cNvPr id="2" name="Titre 1">
            <a:extLst>
              <a:ext uri="{FF2B5EF4-FFF2-40B4-BE49-F238E27FC236}">
                <a16:creationId xmlns:a16="http://schemas.microsoft.com/office/drawing/2014/main" id="{BCBFD5A0-7DD4-182E-2731-3B40181940A8}"/>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5" name="Connecteur droit 4">
            <a:extLst>
              <a:ext uri="{FF2B5EF4-FFF2-40B4-BE49-F238E27FC236}">
                <a16:creationId xmlns:a16="http://schemas.microsoft.com/office/drawing/2014/main" id="{57AA59A9-A918-9E1D-12D1-F9DF62C7F8AD}"/>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8" name="Image 7">
            <a:extLst>
              <a:ext uri="{FF2B5EF4-FFF2-40B4-BE49-F238E27FC236}">
                <a16:creationId xmlns:a16="http://schemas.microsoft.com/office/drawing/2014/main" id="{D7A14014-99DD-2695-4F62-C8246FB6F1C7}"/>
              </a:ext>
            </a:extLst>
          </p:cNvPr>
          <p:cNvPicPr>
            <a:picLocks noChangeAspect="1"/>
          </p:cNvPicPr>
          <p:nvPr/>
        </p:nvPicPr>
        <p:blipFill>
          <a:blip r:embed="rId4"/>
          <a:stretch>
            <a:fillRect/>
          </a:stretch>
        </p:blipFill>
        <p:spPr>
          <a:xfrm>
            <a:off x="7843899" y="137651"/>
            <a:ext cx="818321" cy="390485"/>
          </a:xfrm>
          <a:prstGeom prst="rect">
            <a:avLst/>
          </a:prstGeom>
        </p:spPr>
      </p:pic>
      <p:pic>
        <p:nvPicPr>
          <p:cNvPr id="9" name="Image 8">
            <a:extLst>
              <a:ext uri="{FF2B5EF4-FFF2-40B4-BE49-F238E27FC236}">
                <a16:creationId xmlns:a16="http://schemas.microsoft.com/office/drawing/2014/main" id="{62A82FAE-F695-D4CA-B06E-6335385A46FE}"/>
              </a:ext>
            </a:extLst>
          </p:cNvPr>
          <p:cNvPicPr>
            <a:picLocks noChangeAspect="1"/>
          </p:cNvPicPr>
          <p:nvPr/>
        </p:nvPicPr>
        <p:blipFill>
          <a:blip r:embed="rId5"/>
          <a:stretch>
            <a:fillRect/>
          </a:stretch>
        </p:blipFill>
        <p:spPr>
          <a:xfrm>
            <a:off x="344128" y="192144"/>
            <a:ext cx="1619250" cy="400050"/>
          </a:xfrm>
          <a:prstGeom prst="rect">
            <a:avLst/>
          </a:prstGeom>
        </p:spPr>
      </p:pic>
    </p:spTree>
    <p:extLst>
      <p:ext uri="{BB962C8B-B14F-4D97-AF65-F5344CB8AC3E}">
        <p14:creationId xmlns:p14="http://schemas.microsoft.com/office/powerpoint/2010/main" val="653741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7531719-7BD2-EACE-427F-6CB38A3C2E1F}"/>
              </a:ext>
            </a:extLst>
          </p:cNvPr>
          <p:cNvSpPr txBox="1"/>
          <p:nvPr/>
        </p:nvSpPr>
        <p:spPr>
          <a:xfrm>
            <a:off x="344129" y="639098"/>
            <a:ext cx="6300512" cy="369332"/>
          </a:xfrm>
          <a:prstGeom prst="rect">
            <a:avLst/>
          </a:prstGeom>
          <a:solidFill>
            <a:srgbClr val="F4E8DA"/>
          </a:solidFill>
        </p:spPr>
        <p:txBody>
          <a:bodyPr wrap="square">
            <a:spAutoFit/>
          </a:bodyPr>
          <a:lstStyle>
            <a:defPPr>
              <a:defRPr lang="fr-FR"/>
            </a:defPPr>
            <a:lvl1pPr>
              <a:defRPr b="1" u="sng"/>
            </a:lvl1pPr>
          </a:lstStyle>
          <a:p>
            <a:r>
              <a:rPr lang="fr-FR" dirty="0">
                <a:solidFill>
                  <a:srgbClr val="8FC9B5"/>
                </a:solidFill>
              </a:rPr>
              <a:t>16- Plan de Communication avec Qwenta Durant le Projet</a:t>
            </a:r>
          </a:p>
        </p:txBody>
      </p:sp>
      <p:sp>
        <p:nvSpPr>
          <p:cNvPr id="7" name="ZoneTexte 6">
            <a:extLst>
              <a:ext uri="{FF2B5EF4-FFF2-40B4-BE49-F238E27FC236}">
                <a16:creationId xmlns:a16="http://schemas.microsoft.com/office/drawing/2014/main" id="{4A0A5EFF-937C-BDF7-304C-3C3BF5C1D01D}"/>
              </a:ext>
            </a:extLst>
          </p:cNvPr>
          <p:cNvSpPr txBox="1"/>
          <p:nvPr/>
        </p:nvSpPr>
        <p:spPr>
          <a:xfrm>
            <a:off x="304799" y="1031201"/>
            <a:ext cx="11670891" cy="795539"/>
          </a:xfrm>
          <a:prstGeom prst="rect">
            <a:avLst/>
          </a:prstGeom>
          <a:noFill/>
        </p:spPr>
        <p:txBody>
          <a:bodyPr wrap="square">
            <a:spAutoFit/>
          </a:bodyPr>
          <a:lstStyle/>
          <a:p>
            <a:pPr>
              <a:lnSpc>
                <a:spcPct val="150000"/>
              </a:lnSpc>
            </a:pPr>
            <a:r>
              <a:rPr lang="fr-FR" sz="1600" dirty="0"/>
              <a:t>Notre plan de communication vise à établir une collaboration transparente et à garantir que les besoins et les attentes de toutes les parties prenantes sont pris en compte tout au long du processus de développement.</a:t>
            </a:r>
          </a:p>
        </p:txBody>
      </p:sp>
      <p:sp>
        <p:nvSpPr>
          <p:cNvPr id="9" name="ZoneTexte 8">
            <a:extLst>
              <a:ext uri="{FF2B5EF4-FFF2-40B4-BE49-F238E27FC236}">
                <a16:creationId xmlns:a16="http://schemas.microsoft.com/office/drawing/2014/main" id="{1F0DC1A0-8940-E5F7-EEF1-E6F33ABE6233}"/>
              </a:ext>
            </a:extLst>
          </p:cNvPr>
          <p:cNvSpPr txBox="1"/>
          <p:nvPr/>
        </p:nvSpPr>
        <p:spPr>
          <a:xfrm>
            <a:off x="344128" y="2208547"/>
            <a:ext cx="8506626" cy="369332"/>
          </a:xfrm>
          <a:prstGeom prst="rect">
            <a:avLst/>
          </a:prstGeom>
          <a:noFill/>
        </p:spPr>
        <p:txBody>
          <a:bodyPr wrap="square">
            <a:spAutoFit/>
          </a:bodyPr>
          <a:lstStyle/>
          <a:p>
            <a:r>
              <a:rPr lang="fr-FR" i="1" u="sng" dirty="0"/>
              <a:t>Voici comment nous envisageons de structurer notre communication avec Qwenta :</a:t>
            </a:r>
          </a:p>
        </p:txBody>
      </p:sp>
      <p:sp>
        <p:nvSpPr>
          <p:cNvPr id="11" name="ZoneTexte 10">
            <a:extLst>
              <a:ext uri="{FF2B5EF4-FFF2-40B4-BE49-F238E27FC236}">
                <a16:creationId xmlns:a16="http://schemas.microsoft.com/office/drawing/2014/main" id="{2718AD7A-6A5D-07BD-2491-6DB5D0F4D0D4}"/>
              </a:ext>
            </a:extLst>
          </p:cNvPr>
          <p:cNvSpPr txBox="1"/>
          <p:nvPr/>
        </p:nvSpPr>
        <p:spPr>
          <a:xfrm>
            <a:off x="344128" y="2622785"/>
            <a:ext cx="8445910" cy="1903534"/>
          </a:xfrm>
          <a:prstGeom prst="rect">
            <a:avLst/>
          </a:prstGeom>
          <a:noFill/>
        </p:spPr>
        <p:txBody>
          <a:bodyPr wrap="square">
            <a:spAutoFit/>
          </a:bodyPr>
          <a:lstStyle/>
          <a:p>
            <a:pPr marL="342900" indent="-342900">
              <a:lnSpc>
                <a:spcPct val="150000"/>
              </a:lnSpc>
              <a:buFont typeface="+mj-lt"/>
              <a:buAutoNum type="alphaUcPeriod"/>
            </a:pPr>
            <a:r>
              <a:rPr lang="fr-FR" sz="1600" b="1" u="sng" dirty="0">
                <a:solidFill>
                  <a:srgbClr val="8FC9B5"/>
                </a:solidFill>
              </a:rPr>
              <a:t>Réunions Régulières : </a:t>
            </a:r>
            <a:r>
              <a:rPr lang="fr-FR" sz="1600" b="1" dirty="0">
                <a:solidFill>
                  <a:srgbClr val="8FC9B5"/>
                </a:solidFill>
              </a:rPr>
              <a:t> </a:t>
            </a:r>
            <a:r>
              <a:rPr lang="fr-FR" sz="1600" dirty="0"/>
              <a:t>Avec l'équipe de Qwenta pour :</a:t>
            </a:r>
          </a:p>
          <a:p>
            <a:pPr marL="342900" indent="-342900">
              <a:lnSpc>
                <a:spcPct val="150000"/>
              </a:lnSpc>
              <a:buFont typeface="+mj-lt"/>
              <a:buAutoNum type="alphaUcPeriod"/>
            </a:pPr>
            <a:endParaRPr lang="fr-FR" sz="1600" dirty="0"/>
          </a:p>
          <a:p>
            <a:pPr marL="1714500" lvl="3" indent="-342900">
              <a:lnSpc>
                <a:spcPct val="150000"/>
              </a:lnSpc>
              <a:buFont typeface="+mj-lt"/>
              <a:buAutoNum type="arabicPeriod"/>
            </a:pPr>
            <a:r>
              <a:rPr lang="fr-FR" sz="1600" dirty="0"/>
              <a:t>discuter de l'avancement du projet </a:t>
            </a:r>
          </a:p>
          <a:p>
            <a:pPr marL="1714500" lvl="3" indent="-342900">
              <a:lnSpc>
                <a:spcPct val="150000"/>
              </a:lnSpc>
              <a:buFont typeface="+mj-lt"/>
              <a:buAutoNum type="arabicPeriod"/>
            </a:pPr>
            <a:r>
              <a:rPr lang="fr-FR" sz="1600" dirty="0"/>
              <a:t>Comme « Sprint </a:t>
            </a:r>
            <a:r>
              <a:rPr lang="fr-FR" sz="1600" dirty="0" err="1"/>
              <a:t>review</a:t>
            </a:r>
            <a:r>
              <a:rPr lang="fr-FR" sz="1600" dirty="0"/>
              <a:t> » à chaque fin de sprint pour présenter l’incrément </a:t>
            </a:r>
          </a:p>
          <a:p>
            <a:pPr marL="1714500" lvl="3" indent="-342900">
              <a:lnSpc>
                <a:spcPct val="150000"/>
              </a:lnSpc>
              <a:buFont typeface="+mj-lt"/>
              <a:buAutoNum type="arabicPeriod"/>
            </a:pPr>
            <a:r>
              <a:rPr lang="fr-FR" sz="1600" dirty="0"/>
              <a:t>Recueillir le feed-back.</a:t>
            </a:r>
          </a:p>
        </p:txBody>
      </p:sp>
      <p:sp>
        <p:nvSpPr>
          <p:cNvPr id="17" name="ZoneTexte 16">
            <a:extLst>
              <a:ext uri="{FF2B5EF4-FFF2-40B4-BE49-F238E27FC236}">
                <a16:creationId xmlns:a16="http://schemas.microsoft.com/office/drawing/2014/main" id="{4E74F0F9-A004-BCAD-00A4-2BC3B4F05C0B}"/>
              </a:ext>
            </a:extLst>
          </p:cNvPr>
          <p:cNvSpPr txBox="1"/>
          <p:nvPr/>
        </p:nvSpPr>
        <p:spPr>
          <a:xfrm>
            <a:off x="2917558" y="5386602"/>
            <a:ext cx="8111614" cy="1164871"/>
          </a:xfrm>
          <a:prstGeom prst="rect">
            <a:avLst/>
          </a:prstGeom>
          <a:noFill/>
        </p:spPr>
        <p:txBody>
          <a:bodyPr wrap="square">
            <a:spAutoFit/>
          </a:bodyPr>
          <a:lstStyle/>
          <a:p>
            <a:pPr>
              <a:lnSpc>
                <a:spcPct val="150000"/>
              </a:lnSpc>
            </a:pPr>
            <a:r>
              <a:rPr lang="fr-FR" sz="1600" dirty="0"/>
              <a:t>Disponibles pour répondre aux questions par : </a:t>
            </a:r>
          </a:p>
          <a:p>
            <a:pPr marL="2114550" lvl="4" indent="-285750">
              <a:lnSpc>
                <a:spcPct val="150000"/>
              </a:lnSpc>
              <a:buFont typeface="Arial" panose="020B0604020202020204" pitchFamily="34" charset="0"/>
              <a:buChar char="•"/>
            </a:pPr>
            <a:r>
              <a:rPr lang="fr-FR" sz="1600" dirty="0"/>
              <a:t>Courrier électronique </a:t>
            </a:r>
          </a:p>
          <a:p>
            <a:pPr marL="2114550" lvl="4" indent="-285750">
              <a:lnSpc>
                <a:spcPct val="150000"/>
              </a:lnSpc>
              <a:buFont typeface="Arial" panose="020B0604020202020204" pitchFamily="34" charset="0"/>
              <a:buChar char="•"/>
            </a:pPr>
            <a:r>
              <a:rPr lang="fr-FR" sz="1600" dirty="0"/>
              <a:t>Messageries instantanées.</a:t>
            </a:r>
          </a:p>
        </p:txBody>
      </p:sp>
      <p:pic>
        <p:nvPicPr>
          <p:cNvPr id="19" name="Image 18">
            <a:extLst>
              <a:ext uri="{FF2B5EF4-FFF2-40B4-BE49-F238E27FC236}">
                <a16:creationId xmlns:a16="http://schemas.microsoft.com/office/drawing/2014/main" id="{5F82FB3F-E4FC-9BC0-000A-8F4155AE874D}"/>
              </a:ext>
            </a:extLst>
          </p:cNvPr>
          <p:cNvPicPr>
            <a:picLocks noChangeAspect="1"/>
          </p:cNvPicPr>
          <p:nvPr/>
        </p:nvPicPr>
        <p:blipFill>
          <a:blip r:embed="rId3"/>
          <a:stretch>
            <a:fillRect/>
          </a:stretch>
        </p:blipFill>
        <p:spPr>
          <a:xfrm>
            <a:off x="9049283" y="3123148"/>
            <a:ext cx="2862170" cy="1908113"/>
          </a:xfrm>
          <a:prstGeom prst="rect">
            <a:avLst/>
          </a:prstGeom>
          <a:ln>
            <a:noFill/>
          </a:ln>
          <a:effectLst>
            <a:outerShdw blurRad="292100" dist="139700" dir="2700000" algn="tl" rotWithShape="0">
              <a:srgbClr val="333333">
                <a:alpha val="65000"/>
              </a:srgbClr>
            </a:outerShdw>
          </a:effectLst>
        </p:spPr>
      </p:pic>
      <p:pic>
        <p:nvPicPr>
          <p:cNvPr id="20" name="Image 19">
            <a:extLst>
              <a:ext uri="{FF2B5EF4-FFF2-40B4-BE49-F238E27FC236}">
                <a16:creationId xmlns:a16="http://schemas.microsoft.com/office/drawing/2014/main" id="{94C301A7-7308-AC95-66C0-9629C5732CFC}"/>
              </a:ext>
            </a:extLst>
          </p:cNvPr>
          <p:cNvPicPr>
            <a:picLocks noChangeAspect="1"/>
          </p:cNvPicPr>
          <p:nvPr/>
        </p:nvPicPr>
        <p:blipFill>
          <a:blip r:embed="rId4"/>
          <a:stretch>
            <a:fillRect/>
          </a:stretch>
        </p:blipFill>
        <p:spPr>
          <a:xfrm>
            <a:off x="593212" y="5374963"/>
            <a:ext cx="1935983" cy="1188151"/>
          </a:xfrm>
          <a:prstGeom prst="rect">
            <a:avLst/>
          </a:prstGeom>
          <a:ln>
            <a:noFill/>
          </a:ln>
          <a:effectLst>
            <a:outerShdw blurRad="292100" dist="139700" dir="2700000" algn="tl" rotWithShape="0">
              <a:srgbClr val="333333">
                <a:alpha val="65000"/>
              </a:srgbClr>
            </a:outerShdw>
          </a:effectLst>
        </p:spPr>
      </p:pic>
      <p:sp>
        <p:nvSpPr>
          <p:cNvPr id="2" name="Titre 1">
            <a:extLst>
              <a:ext uri="{FF2B5EF4-FFF2-40B4-BE49-F238E27FC236}">
                <a16:creationId xmlns:a16="http://schemas.microsoft.com/office/drawing/2014/main" id="{A4157541-7040-2A1E-C545-5A002A9118F1}"/>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5" name="Connecteur droit 4">
            <a:extLst>
              <a:ext uri="{FF2B5EF4-FFF2-40B4-BE49-F238E27FC236}">
                <a16:creationId xmlns:a16="http://schemas.microsoft.com/office/drawing/2014/main" id="{597CC446-ADF7-83A6-9728-7897400FEBCB}"/>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8" name="Image 7">
            <a:extLst>
              <a:ext uri="{FF2B5EF4-FFF2-40B4-BE49-F238E27FC236}">
                <a16:creationId xmlns:a16="http://schemas.microsoft.com/office/drawing/2014/main" id="{B8A54152-ECE9-902C-8A19-2259D0C8E3E9}"/>
              </a:ext>
            </a:extLst>
          </p:cNvPr>
          <p:cNvPicPr>
            <a:picLocks noChangeAspect="1"/>
          </p:cNvPicPr>
          <p:nvPr/>
        </p:nvPicPr>
        <p:blipFill>
          <a:blip r:embed="rId5"/>
          <a:stretch>
            <a:fillRect/>
          </a:stretch>
        </p:blipFill>
        <p:spPr>
          <a:xfrm>
            <a:off x="7843899" y="137651"/>
            <a:ext cx="818321" cy="390485"/>
          </a:xfrm>
          <a:prstGeom prst="rect">
            <a:avLst/>
          </a:prstGeom>
        </p:spPr>
      </p:pic>
      <p:pic>
        <p:nvPicPr>
          <p:cNvPr id="10" name="Image 9">
            <a:extLst>
              <a:ext uri="{FF2B5EF4-FFF2-40B4-BE49-F238E27FC236}">
                <a16:creationId xmlns:a16="http://schemas.microsoft.com/office/drawing/2014/main" id="{5A2355BA-94EE-689C-02F5-29F83C650E6E}"/>
              </a:ext>
            </a:extLst>
          </p:cNvPr>
          <p:cNvPicPr>
            <a:picLocks noChangeAspect="1"/>
          </p:cNvPicPr>
          <p:nvPr/>
        </p:nvPicPr>
        <p:blipFill>
          <a:blip r:embed="rId6"/>
          <a:stretch>
            <a:fillRect/>
          </a:stretch>
        </p:blipFill>
        <p:spPr>
          <a:xfrm>
            <a:off x="344128" y="192144"/>
            <a:ext cx="1619250" cy="400050"/>
          </a:xfrm>
          <a:prstGeom prst="rect">
            <a:avLst/>
          </a:prstGeom>
        </p:spPr>
      </p:pic>
    </p:spTree>
    <p:extLst>
      <p:ext uri="{BB962C8B-B14F-4D97-AF65-F5344CB8AC3E}">
        <p14:creationId xmlns:p14="http://schemas.microsoft.com/office/powerpoint/2010/main" val="4112181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D500AA07-53D1-6881-6B85-FD886DA4D9E0}"/>
              </a:ext>
            </a:extLst>
          </p:cNvPr>
          <p:cNvPicPr>
            <a:picLocks noChangeAspect="1"/>
          </p:cNvPicPr>
          <p:nvPr/>
        </p:nvPicPr>
        <p:blipFill rotWithShape="1">
          <a:blip r:embed="rId3">
            <a:duotone>
              <a:schemeClr val="bg2">
                <a:shade val="45000"/>
                <a:satMod val="135000"/>
              </a:schemeClr>
              <a:prstClr val="white"/>
            </a:duotone>
            <a:alphaModFix amt="20000"/>
          </a:blip>
          <a:srcRect l="14000" t="27803" r="12580" b="27440"/>
          <a:stretch/>
        </p:blipFill>
        <p:spPr>
          <a:xfrm>
            <a:off x="1398842" y="3025081"/>
            <a:ext cx="2621280" cy="1597946"/>
          </a:xfrm>
          <a:prstGeom prst="rect">
            <a:avLst/>
          </a:prstGeom>
        </p:spPr>
      </p:pic>
      <p:sp>
        <p:nvSpPr>
          <p:cNvPr id="2" name="ZoneTexte 1">
            <a:extLst>
              <a:ext uri="{FF2B5EF4-FFF2-40B4-BE49-F238E27FC236}">
                <a16:creationId xmlns:a16="http://schemas.microsoft.com/office/drawing/2014/main" id="{5CFC1A66-3650-4967-D179-480D36B49AFE}"/>
              </a:ext>
            </a:extLst>
          </p:cNvPr>
          <p:cNvSpPr txBox="1"/>
          <p:nvPr/>
        </p:nvSpPr>
        <p:spPr>
          <a:xfrm>
            <a:off x="344129" y="639098"/>
            <a:ext cx="6381136" cy="369332"/>
          </a:xfrm>
          <a:prstGeom prst="rect">
            <a:avLst/>
          </a:prstGeom>
          <a:solidFill>
            <a:srgbClr val="F4E8DA"/>
          </a:solidFill>
        </p:spPr>
        <p:txBody>
          <a:bodyPr wrap="square">
            <a:spAutoFit/>
          </a:bodyPr>
          <a:lstStyle>
            <a:defPPr>
              <a:defRPr lang="fr-FR"/>
            </a:defPPr>
            <a:lvl1pPr>
              <a:defRPr b="1" u="sng"/>
            </a:lvl1pPr>
          </a:lstStyle>
          <a:p>
            <a:r>
              <a:rPr lang="fr-FR" dirty="0">
                <a:solidFill>
                  <a:srgbClr val="8FC9B5"/>
                </a:solidFill>
              </a:rPr>
              <a:t>16- Plan de Communication avec Qwenta Durant le Projet</a:t>
            </a:r>
          </a:p>
        </p:txBody>
      </p:sp>
      <p:sp>
        <p:nvSpPr>
          <p:cNvPr id="13" name="ZoneTexte 12">
            <a:extLst>
              <a:ext uri="{FF2B5EF4-FFF2-40B4-BE49-F238E27FC236}">
                <a16:creationId xmlns:a16="http://schemas.microsoft.com/office/drawing/2014/main" id="{8AF94801-7162-CF9B-A9E1-F79E472774DA}"/>
              </a:ext>
            </a:extLst>
          </p:cNvPr>
          <p:cNvSpPr txBox="1"/>
          <p:nvPr/>
        </p:nvSpPr>
        <p:spPr>
          <a:xfrm>
            <a:off x="356787" y="1210050"/>
            <a:ext cx="8305433" cy="426207"/>
          </a:xfrm>
          <a:prstGeom prst="rect">
            <a:avLst/>
          </a:prstGeom>
          <a:noFill/>
        </p:spPr>
        <p:txBody>
          <a:bodyPr wrap="square">
            <a:spAutoFit/>
          </a:bodyPr>
          <a:lstStyle/>
          <a:p>
            <a:pPr marL="342900" indent="-342900">
              <a:lnSpc>
                <a:spcPct val="150000"/>
              </a:lnSpc>
              <a:buFont typeface="+mj-lt"/>
              <a:buAutoNum type="alphaUcPeriod" startAt="2"/>
            </a:pPr>
            <a:r>
              <a:rPr lang="fr-FR" sz="1600" b="1" u="sng" dirty="0">
                <a:solidFill>
                  <a:srgbClr val="8FC9B5"/>
                </a:solidFill>
              </a:rPr>
              <a:t>Rapports d'Avancement : </a:t>
            </a:r>
            <a:r>
              <a:rPr lang="fr-FR" sz="1600" b="1" dirty="0">
                <a:solidFill>
                  <a:srgbClr val="8FC9B5"/>
                </a:solidFill>
              </a:rPr>
              <a:t> </a:t>
            </a:r>
            <a:r>
              <a:rPr lang="fr-FR" sz="1600" dirty="0"/>
              <a:t>Envoyer des rapports d'avancement réguliers à Qwenta.</a:t>
            </a:r>
          </a:p>
        </p:txBody>
      </p:sp>
      <p:sp>
        <p:nvSpPr>
          <p:cNvPr id="15" name="ZoneTexte 14">
            <a:extLst>
              <a:ext uri="{FF2B5EF4-FFF2-40B4-BE49-F238E27FC236}">
                <a16:creationId xmlns:a16="http://schemas.microsoft.com/office/drawing/2014/main" id="{C44E301A-2AA7-A6F3-1301-52466483E53E}"/>
              </a:ext>
            </a:extLst>
          </p:cNvPr>
          <p:cNvSpPr txBox="1"/>
          <p:nvPr/>
        </p:nvSpPr>
        <p:spPr>
          <a:xfrm>
            <a:off x="356787" y="1792197"/>
            <a:ext cx="9512866" cy="795539"/>
          </a:xfrm>
          <a:prstGeom prst="rect">
            <a:avLst/>
          </a:prstGeom>
          <a:noFill/>
        </p:spPr>
        <p:txBody>
          <a:bodyPr wrap="square">
            <a:spAutoFit/>
          </a:bodyPr>
          <a:lstStyle/>
          <a:p>
            <a:pPr marL="342900" indent="-342900">
              <a:lnSpc>
                <a:spcPct val="150000"/>
              </a:lnSpc>
              <a:buFont typeface="+mj-lt"/>
              <a:buAutoNum type="alphaUcPeriod" startAt="3"/>
            </a:pPr>
            <a:r>
              <a:rPr lang="fr-FR" sz="1600" b="1" u="sng" dirty="0">
                <a:solidFill>
                  <a:srgbClr val="8FC9B5"/>
                </a:solidFill>
              </a:rPr>
              <a:t>Plateforme de Gestion de Projet : </a:t>
            </a:r>
            <a:r>
              <a:rPr lang="fr-FR" sz="1600" dirty="0"/>
              <a:t>Qwenta aura un accès complet à la plateforme NOTION pour suivre le statut des tâches et fournir des commentaires en temps réel.</a:t>
            </a:r>
          </a:p>
        </p:txBody>
      </p:sp>
      <p:sp>
        <p:nvSpPr>
          <p:cNvPr id="5" name="ZoneTexte 4">
            <a:extLst>
              <a:ext uri="{FF2B5EF4-FFF2-40B4-BE49-F238E27FC236}">
                <a16:creationId xmlns:a16="http://schemas.microsoft.com/office/drawing/2014/main" id="{92133BAA-9C37-BE95-5933-3EDBC5E32A1E}"/>
              </a:ext>
            </a:extLst>
          </p:cNvPr>
          <p:cNvSpPr txBox="1"/>
          <p:nvPr/>
        </p:nvSpPr>
        <p:spPr>
          <a:xfrm>
            <a:off x="336466" y="5072539"/>
            <a:ext cx="3892591" cy="369332"/>
          </a:xfrm>
          <a:prstGeom prst="rect">
            <a:avLst/>
          </a:prstGeom>
          <a:solidFill>
            <a:srgbClr val="F4E8DA"/>
          </a:solidFill>
        </p:spPr>
        <p:txBody>
          <a:bodyPr wrap="square">
            <a:spAutoFit/>
          </a:bodyPr>
          <a:lstStyle>
            <a:defPPr>
              <a:defRPr lang="fr-FR"/>
            </a:defPPr>
            <a:lvl1pPr>
              <a:defRPr b="1" u="sng"/>
            </a:lvl1pPr>
          </a:lstStyle>
          <a:p>
            <a:r>
              <a:rPr lang="fr-FR" dirty="0">
                <a:solidFill>
                  <a:srgbClr val="8FC9B5"/>
                </a:solidFill>
              </a:rPr>
              <a:t>17- Domaine et de l'Hébergement</a:t>
            </a:r>
          </a:p>
        </p:txBody>
      </p:sp>
      <p:pic>
        <p:nvPicPr>
          <p:cNvPr id="7" name="Image 6">
            <a:extLst>
              <a:ext uri="{FF2B5EF4-FFF2-40B4-BE49-F238E27FC236}">
                <a16:creationId xmlns:a16="http://schemas.microsoft.com/office/drawing/2014/main" id="{F75E0A64-A203-C2E4-CF1C-3FFA633AA3CC}"/>
              </a:ext>
            </a:extLst>
          </p:cNvPr>
          <p:cNvPicPr>
            <a:picLocks noChangeAspect="1"/>
          </p:cNvPicPr>
          <p:nvPr/>
        </p:nvPicPr>
        <p:blipFill rotWithShape="1">
          <a:blip r:embed="rId4"/>
          <a:srcRect l="1451" b="28315"/>
          <a:stretch/>
        </p:blipFill>
        <p:spPr>
          <a:xfrm>
            <a:off x="10123653" y="1629241"/>
            <a:ext cx="995260" cy="612702"/>
          </a:xfrm>
          <a:prstGeom prst="rect">
            <a:avLst/>
          </a:prstGeom>
          <a:ln>
            <a:noFill/>
          </a:ln>
          <a:effectLst>
            <a:outerShdw blurRad="292100" dist="139700" dir="2700000" algn="tl" rotWithShape="0">
              <a:srgbClr val="333333">
                <a:alpha val="65000"/>
              </a:srgbClr>
            </a:outerShdw>
          </a:effectLst>
        </p:spPr>
      </p:pic>
      <p:sp>
        <p:nvSpPr>
          <p:cNvPr id="9" name="ZoneTexte 8">
            <a:extLst>
              <a:ext uri="{FF2B5EF4-FFF2-40B4-BE49-F238E27FC236}">
                <a16:creationId xmlns:a16="http://schemas.microsoft.com/office/drawing/2014/main" id="{6D4ECC6E-E6C6-1A68-F848-AE36D5ADDC78}"/>
              </a:ext>
            </a:extLst>
          </p:cNvPr>
          <p:cNvSpPr txBox="1"/>
          <p:nvPr/>
        </p:nvSpPr>
        <p:spPr>
          <a:xfrm>
            <a:off x="2425213" y="5470206"/>
            <a:ext cx="6120580" cy="1298882"/>
          </a:xfrm>
          <a:prstGeom prst="rect">
            <a:avLst/>
          </a:prstGeom>
          <a:noFill/>
        </p:spPr>
        <p:txBody>
          <a:bodyPr wrap="square">
            <a:spAutoFit/>
          </a:bodyPr>
          <a:lstStyle/>
          <a:p>
            <a:pPr>
              <a:lnSpc>
                <a:spcPct val="150000"/>
              </a:lnSpc>
            </a:pPr>
            <a:r>
              <a:rPr lang="fr-FR" dirty="0">
                <a:solidFill>
                  <a:srgbClr val="8FC9B5"/>
                </a:solidFill>
              </a:rPr>
              <a:t>Nom du Domaine : </a:t>
            </a:r>
            <a:r>
              <a:rPr lang="fr-FR" dirty="0"/>
              <a:t>sous-domaine de Qwenta</a:t>
            </a:r>
          </a:p>
          <a:p>
            <a:pPr>
              <a:lnSpc>
                <a:spcPct val="150000"/>
              </a:lnSpc>
            </a:pPr>
            <a:r>
              <a:rPr lang="fr-FR" dirty="0">
                <a:solidFill>
                  <a:srgbClr val="8FC9B5"/>
                </a:solidFill>
              </a:rPr>
              <a:t>Nom de l'Hébergement : </a:t>
            </a:r>
            <a:r>
              <a:rPr lang="fr-FR" dirty="0">
                <a:hlinkClick r:id="rId5"/>
              </a:rPr>
              <a:t>www.sous-qwenta.com</a:t>
            </a:r>
            <a:r>
              <a:rPr lang="fr-FR" dirty="0"/>
              <a:t> </a:t>
            </a:r>
          </a:p>
          <a:p>
            <a:pPr>
              <a:lnSpc>
                <a:spcPct val="150000"/>
              </a:lnSpc>
            </a:pPr>
            <a:r>
              <a:rPr lang="fr-FR" dirty="0">
                <a:solidFill>
                  <a:srgbClr val="8FC9B5"/>
                </a:solidFill>
              </a:rPr>
              <a:t>Adresses E-mail de Contact : </a:t>
            </a:r>
            <a:r>
              <a:rPr lang="fr-FR" dirty="0">
                <a:hlinkClick r:id="rId6"/>
              </a:rPr>
              <a:t>Support@qwenta.com</a:t>
            </a:r>
            <a:r>
              <a:rPr lang="fr-FR" dirty="0"/>
              <a:t> </a:t>
            </a:r>
          </a:p>
        </p:txBody>
      </p:sp>
      <p:sp>
        <p:nvSpPr>
          <p:cNvPr id="3" name="Titre 1">
            <a:extLst>
              <a:ext uri="{FF2B5EF4-FFF2-40B4-BE49-F238E27FC236}">
                <a16:creationId xmlns:a16="http://schemas.microsoft.com/office/drawing/2014/main" id="{7150FB38-2490-D696-3077-E8DD5A3E0F8D}"/>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8" name="Connecteur droit 7">
            <a:extLst>
              <a:ext uri="{FF2B5EF4-FFF2-40B4-BE49-F238E27FC236}">
                <a16:creationId xmlns:a16="http://schemas.microsoft.com/office/drawing/2014/main" id="{976B7634-DFDC-7E6C-9B7F-D85F42E0B0F9}"/>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10" name="Image 9">
            <a:extLst>
              <a:ext uri="{FF2B5EF4-FFF2-40B4-BE49-F238E27FC236}">
                <a16:creationId xmlns:a16="http://schemas.microsoft.com/office/drawing/2014/main" id="{763D8BBD-5733-3FC3-694A-E070984366A1}"/>
              </a:ext>
            </a:extLst>
          </p:cNvPr>
          <p:cNvPicPr>
            <a:picLocks noChangeAspect="1"/>
          </p:cNvPicPr>
          <p:nvPr/>
        </p:nvPicPr>
        <p:blipFill>
          <a:blip r:embed="rId7"/>
          <a:stretch>
            <a:fillRect/>
          </a:stretch>
        </p:blipFill>
        <p:spPr>
          <a:xfrm>
            <a:off x="7843899" y="137651"/>
            <a:ext cx="818321" cy="390485"/>
          </a:xfrm>
          <a:prstGeom prst="rect">
            <a:avLst/>
          </a:prstGeom>
        </p:spPr>
      </p:pic>
      <p:pic>
        <p:nvPicPr>
          <p:cNvPr id="12" name="Image 11">
            <a:extLst>
              <a:ext uri="{FF2B5EF4-FFF2-40B4-BE49-F238E27FC236}">
                <a16:creationId xmlns:a16="http://schemas.microsoft.com/office/drawing/2014/main" id="{AFA35ED3-4BFE-A432-852B-A8C65BAA5BC5}"/>
              </a:ext>
            </a:extLst>
          </p:cNvPr>
          <p:cNvPicPr>
            <a:picLocks noChangeAspect="1"/>
          </p:cNvPicPr>
          <p:nvPr/>
        </p:nvPicPr>
        <p:blipFill>
          <a:blip r:embed="rId8"/>
          <a:stretch>
            <a:fillRect/>
          </a:stretch>
        </p:blipFill>
        <p:spPr>
          <a:xfrm>
            <a:off x="344128" y="192144"/>
            <a:ext cx="1619250" cy="400050"/>
          </a:xfrm>
          <a:prstGeom prst="rect">
            <a:avLst/>
          </a:prstGeom>
        </p:spPr>
      </p:pic>
      <p:pic>
        <p:nvPicPr>
          <p:cNvPr id="14" name="Image 13">
            <a:extLst>
              <a:ext uri="{FF2B5EF4-FFF2-40B4-BE49-F238E27FC236}">
                <a16:creationId xmlns:a16="http://schemas.microsoft.com/office/drawing/2014/main" id="{6609AAC6-4277-B4EB-FCCD-7A897684F826}"/>
              </a:ext>
            </a:extLst>
          </p:cNvPr>
          <p:cNvPicPr>
            <a:picLocks noChangeAspect="1"/>
          </p:cNvPicPr>
          <p:nvPr/>
        </p:nvPicPr>
        <p:blipFill>
          <a:blip r:embed="rId9"/>
          <a:stretch>
            <a:fillRect/>
          </a:stretch>
        </p:blipFill>
        <p:spPr>
          <a:xfrm>
            <a:off x="8817062" y="840717"/>
            <a:ext cx="885561" cy="795540"/>
          </a:xfrm>
          <a:prstGeom prst="rect">
            <a:avLst/>
          </a:prstGeom>
        </p:spPr>
      </p:pic>
      <p:pic>
        <p:nvPicPr>
          <p:cNvPr id="16" name="Image 15">
            <a:extLst>
              <a:ext uri="{FF2B5EF4-FFF2-40B4-BE49-F238E27FC236}">
                <a16:creationId xmlns:a16="http://schemas.microsoft.com/office/drawing/2014/main" id="{A7936CD2-8A86-6D0F-34A3-9CDEF86B8DF2}"/>
              </a:ext>
            </a:extLst>
          </p:cNvPr>
          <p:cNvPicPr>
            <a:picLocks noChangeAspect="1"/>
          </p:cNvPicPr>
          <p:nvPr/>
        </p:nvPicPr>
        <p:blipFill>
          <a:blip r:embed="rId10"/>
          <a:stretch>
            <a:fillRect/>
          </a:stretch>
        </p:blipFill>
        <p:spPr>
          <a:xfrm>
            <a:off x="676233" y="5538284"/>
            <a:ext cx="1162727" cy="1162727"/>
          </a:xfrm>
          <a:prstGeom prst="rect">
            <a:avLst/>
          </a:prstGeom>
        </p:spPr>
      </p:pic>
      <p:sp>
        <p:nvSpPr>
          <p:cNvPr id="17" name="ZoneTexte 16">
            <a:extLst>
              <a:ext uri="{FF2B5EF4-FFF2-40B4-BE49-F238E27FC236}">
                <a16:creationId xmlns:a16="http://schemas.microsoft.com/office/drawing/2014/main" id="{0E13EC37-D87C-C019-DAFD-42B7579651E8}"/>
              </a:ext>
            </a:extLst>
          </p:cNvPr>
          <p:cNvSpPr txBox="1"/>
          <p:nvPr/>
        </p:nvSpPr>
        <p:spPr>
          <a:xfrm>
            <a:off x="763187" y="3382639"/>
            <a:ext cx="3892591" cy="646331"/>
          </a:xfrm>
          <a:prstGeom prst="rect">
            <a:avLst/>
          </a:prstGeom>
          <a:noFill/>
        </p:spPr>
        <p:txBody>
          <a:bodyPr wrap="square">
            <a:spAutoFit/>
          </a:bodyPr>
          <a:lstStyle/>
          <a:p>
            <a:pPr algn="ctr"/>
            <a:r>
              <a:rPr lang="fr-FR" b="1" dirty="0">
                <a:ln>
                  <a:solidFill>
                    <a:srgbClr val="8FC9B5"/>
                  </a:solidFill>
                </a:ln>
                <a:solidFill>
                  <a:srgbClr val="8FC9B5"/>
                </a:solidFill>
              </a:rPr>
              <a:t>Toute notre équipe sera disponible. </a:t>
            </a:r>
          </a:p>
          <a:p>
            <a:pPr algn="ctr"/>
            <a:r>
              <a:rPr lang="fr-FR" b="1" dirty="0">
                <a:ln>
                  <a:solidFill>
                    <a:srgbClr val="8FC9B5"/>
                  </a:solidFill>
                </a:ln>
                <a:solidFill>
                  <a:srgbClr val="8FC9B5"/>
                </a:solidFill>
              </a:rPr>
              <a:t>Elle est composée de : </a:t>
            </a:r>
          </a:p>
        </p:txBody>
      </p:sp>
      <p:sp>
        <p:nvSpPr>
          <p:cNvPr id="18" name="ZoneTexte 17">
            <a:extLst>
              <a:ext uri="{FF2B5EF4-FFF2-40B4-BE49-F238E27FC236}">
                <a16:creationId xmlns:a16="http://schemas.microsoft.com/office/drawing/2014/main" id="{F30D183A-7BCD-6B63-A334-A52AE7FF8D79}"/>
              </a:ext>
            </a:extLst>
          </p:cNvPr>
          <p:cNvSpPr txBox="1"/>
          <p:nvPr/>
        </p:nvSpPr>
        <p:spPr>
          <a:xfrm>
            <a:off x="4917471" y="2878370"/>
            <a:ext cx="4429729" cy="1903534"/>
          </a:xfrm>
          <a:custGeom>
            <a:avLst/>
            <a:gdLst>
              <a:gd name="connsiteX0" fmla="*/ 0 w 4429729"/>
              <a:gd name="connsiteY0" fmla="*/ 0 h 1903534"/>
              <a:gd name="connsiteX1" fmla="*/ 642311 w 4429729"/>
              <a:gd name="connsiteY1" fmla="*/ 0 h 1903534"/>
              <a:gd name="connsiteX2" fmla="*/ 1151730 w 4429729"/>
              <a:gd name="connsiteY2" fmla="*/ 0 h 1903534"/>
              <a:gd name="connsiteX3" fmla="*/ 1749743 w 4429729"/>
              <a:gd name="connsiteY3" fmla="*/ 0 h 1903534"/>
              <a:gd name="connsiteX4" fmla="*/ 2170567 w 4429729"/>
              <a:gd name="connsiteY4" fmla="*/ 0 h 1903534"/>
              <a:gd name="connsiteX5" fmla="*/ 2812878 w 4429729"/>
              <a:gd name="connsiteY5" fmla="*/ 0 h 1903534"/>
              <a:gd name="connsiteX6" fmla="*/ 3366594 w 4429729"/>
              <a:gd name="connsiteY6" fmla="*/ 0 h 1903534"/>
              <a:gd name="connsiteX7" fmla="*/ 3876013 w 4429729"/>
              <a:gd name="connsiteY7" fmla="*/ 0 h 1903534"/>
              <a:gd name="connsiteX8" fmla="*/ 4429729 w 4429729"/>
              <a:gd name="connsiteY8" fmla="*/ 0 h 1903534"/>
              <a:gd name="connsiteX9" fmla="*/ 4429729 w 4429729"/>
              <a:gd name="connsiteY9" fmla="*/ 418777 h 1903534"/>
              <a:gd name="connsiteX10" fmla="*/ 4429729 w 4429729"/>
              <a:gd name="connsiteY10" fmla="*/ 932732 h 1903534"/>
              <a:gd name="connsiteX11" fmla="*/ 4429729 w 4429729"/>
              <a:gd name="connsiteY11" fmla="*/ 1427651 h 1903534"/>
              <a:gd name="connsiteX12" fmla="*/ 4429729 w 4429729"/>
              <a:gd name="connsiteY12" fmla="*/ 1903534 h 1903534"/>
              <a:gd name="connsiteX13" fmla="*/ 3964607 w 4429729"/>
              <a:gd name="connsiteY13" fmla="*/ 1903534 h 1903534"/>
              <a:gd name="connsiteX14" fmla="*/ 3543783 w 4429729"/>
              <a:gd name="connsiteY14" fmla="*/ 1903534 h 1903534"/>
              <a:gd name="connsiteX15" fmla="*/ 3122959 w 4429729"/>
              <a:gd name="connsiteY15" fmla="*/ 1903534 h 1903534"/>
              <a:gd name="connsiteX16" fmla="*/ 2524946 w 4429729"/>
              <a:gd name="connsiteY16" fmla="*/ 1903534 h 1903534"/>
              <a:gd name="connsiteX17" fmla="*/ 2104121 w 4429729"/>
              <a:gd name="connsiteY17" fmla="*/ 1903534 h 1903534"/>
              <a:gd name="connsiteX18" fmla="*/ 1683297 w 4429729"/>
              <a:gd name="connsiteY18" fmla="*/ 1903534 h 1903534"/>
              <a:gd name="connsiteX19" fmla="*/ 1262473 w 4429729"/>
              <a:gd name="connsiteY19" fmla="*/ 1903534 h 1903534"/>
              <a:gd name="connsiteX20" fmla="*/ 753054 w 4429729"/>
              <a:gd name="connsiteY20" fmla="*/ 1903534 h 1903534"/>
              <a:gd name="connsiteX21" fmla="*/ 0 w 4429729"/>
              <a:gd name="connsiteY21" fmla="*/ 1903534 h 1903534"/>
              <a:gd name="connsiteX22" fmla="*/ 0 w 4429729"/>
              <a:gd name="connsiteY22" fmla="*/ 1427651 h 1903534"/>
              <a:gd name="connsiteX23" fmla="*/ 0 w 4429729"/>
              <a:gd name="connsiteY23" fmla="*/ 989838 h 1903534"/>
              <a:gd name="connsiteX24" fmla="*/ 0 w 4429729"/>
              <a:gd name="connsiteY24" fmla="*/ 532990 h 1903534"/>
              <a:gd name="connsiteX25" fmla="*/ 0 w 4429729"/>
              <a:gd name="connsiteY25" fmla="*/ 0 h 19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29729" h="1903534" fill="none" extrusionOk="0">
                <a:moveTo>
                  <a:pt x="0" y="0"/>
                </a:moveTo>
                <a:cubicBezTo>
                  <a:pt x="244422" y="-63963"/>
                  <a:pt x="504675" y="69887"/>
                  <a:pt x="642311" y="0"/>
                </a:cubicBezTo>
                <a:cubicBezTo>
                  <a:pt x="779947" y="-69887"/>
                  <a:pt x="920697" y="41897"/>
                  <a:pt x="1151730" y="0"/>
                </a:cubicBezTo>
                <a:cubicBezTo>
                  <a:pt x="1382763" y="-41897"/>
                  <a:pt x="1591546" y="41579"/>
                  <a:pt x="1749743" y="0"/>
                </a:cubicBezTo>
                <a:cubicBezTo>
                  <a:pt x="1907940" y="-41579"/>
                  <a:pt x="2080389" y="6907"/>
                  <a:pt x="2170567" y="0"/>
                </a:cubicBezTo>
                <a:cubicBezTo>
                  <a:pt x="2260745" y="-6907"/>
                  <a:pt x="2680732" y="74681"/>
                  <a:pt x="2812878" y="0"/>
                </a:cubicBezTo>
                <a:cubicBezTo>
                  <a:pt x="2945024" y="-74681"/>
                  <a:pt x="3247497" y="10518"/>
                  <a:pt x="3366594" y="0"/>
                </a:cubicBezTo>
                <a:cubicBezTo>
                  <a:pt x="3485691" y="-10518"/>
                  <a:pt x="3626215" y="31880"/>
                  <a:pt x="3876013" y="0"/>
                </a:cubicBezTo>
                <a:cubicBezTo>
                  <a:pt x="4125811" y="-31880"/>
                  <a:pt x="4166080" y="25076"/>
                  <a:pt x="4429729" y="0"/>
                </a:cubicBezTo>
                <a:cubicBezTo>
                  <a:pt x="4460474" y="116402"/>
                  <a:pt x="4420196" y="272438"/>
                  <a:pt x="4429729" y="418777"/>
                </a:cubicBezTo>
                <a:cubicBezTo>
                  <a:pt x="4439262" y="565116"/>
                  <a:pt x="4379519" y="818463"/>
                  <a:pt x="4429729" y="932732"/>
                </a:cubicBezTo>
                <a:cubicBezTo>
                  <a:pt x="4479939" y="1047002"/>
                  <a:pt x="4389638" y="1203112"/>
                  <a:pt x="4429729" y="1427651"/>
                </a:cubicBezTo>
                <a:cubicBezTo>
                  <a:pt x="4469820" y="1652190"/>
                  <a:pt x="4415135" y="1722695"/>
                  <a:pt x="4429729" y="1903534"/>
                </a:cubicBezTo>
                <a:cubicBezTo>
                  <a:pt x="4258302" y="1957118"/>
                  <a:pt x="4119678" y="1882885"/>
                  <a:pt x="3964607" y="1903534"/>
                </a:cubicBezTo>
                <a:cubicBezTo>
                  <a:pt x="3809536" y="1924183"/>
                  <a:pt x="3751652" y="1857935"/>
                  <a:pt x="3543783" y="1903534"/>
                </a:cubicBezTo>
                <a:cubicBezTo>
                  <a:pt x="3335914" y="1949133"/>
                  <a:pt x="3268969" y="1868876"/>
                  <a:pt x="3122959" y="1903534"/>
                </a:cubicBezTo>
                <a:cubicBezTo>
                  <a:pt x="2976949" y="1938192"/>
                  <a:pt x="2664059" y="1841554"/>
                  <a:pt x="2524946" y="1903534"/>
                </a:cubicBezTo>
                <a:cubicBezTo>
                  <a:pt x="2385833" y="1965514"/>
                  <a:pt x="2313262" y="1886070"/>
                  <a:pt x="2104121" y="1903534"/>
                </a:cubicBezTo>
                <a:cubicBezTo>
                  <a:pt x="1894981" y="1920998"/>
                  <a:pt x="1876257" y="1863006"/>
                  <a:pt x="1683297" y="1903534"/>
                </a:cubicBezTo>
                <a:cubicBezTo>
                  <a:pt x="1490337" y="1944062"/>
                  <a:pt x="1470851" y="1872390"/>
                  <a:pt x="1262473" y="1903534"/>
                </a:cubicBezTo>
                <a:cubicBezTo>
                  <a:pt x="1054095" y="1934678"/>
                  <a:pt x="1005882" y="1856369"/>
                  <a:pt x="753054" y="1903534"/>
                </a:cubicBezTo>
                <a:cubicBezTo>
                  <a:pt x="500226" y="1950699"/>
                  <a:pt x="314561" y="1894737"/>
                  <a:pt x="0" y="1903534"/>
                </a:cubicBezTo>
                <a:cubicBezTo>
                  <a:pt x="-37964" y="1772290"/>
                  <a:pt x="25940" y="1566302"/>
                  <a:pt x="0" y="1427651"/>
                </a:cubicBezTo>
                <a:cubicBezTo>
                  <a:pt x="-25940" y="1289000"/>
                  <a:pt x="28460" y="1081654"/>
                  <a:pt x="0" y="989838"/>
                </a:cubicBezTo>
                <a:cubicBezTo>
                  <a:pt x="-28460" y="898022"/>
                  <a:pt x="10295" y="722629"/>
                  <a:pt x="0" y="532990"/>
                </a:cubicBezTo>
                <a:cubicBezTo>
                  <a:pt x="-10295" y="343351"/>
                  <a:pt x="28271" y="165308"/>
                  <a:pt x="0" y="0"/>
                </a:cubicBezTo>
                <a:close/>
              </a:path>
              <a:path w="4429729" h="1903534" stroke="0" extrusionOk="0">
                <a:moveTo>
                  <a:pt x="0" y="0"/>
                </a:moveTo>
                <a:cubicBezTo>
                  <a:pt x="242734" y="-69873"/>
                  <a:pt x="419618" y="74213"/>
                  <a:pt x="642311" y="0"/>
                </a:cubicBezTo>
                <a:cubicBezTo>
                  <a:pt x="865004" y="-74213"/>
                  <a:pt x="1016701" y="780"/>
                  <a:pt x="1196027" y="0"/>
                </a:cubicBezTo>
                <a:cubicBezTo>
                  <a:pt x="1375353" y="-780"/>
                  <a:pt x="1481144" y="47067"/>
                  <a:pt x="1661148" y="0"/>
                </a:cubicBezTo>
                <a:cubicBezTo>
                  <a:pt x="1841152" y="-47067"/>
                  <a:pt x="2073059" y="28432"/>
                  <a:pt x="2214865" y="0"/>
                </a:cubicBezTo>
                <a:cubicBezTo>
                  <a:pt x="2356671" y="-28432"/>
                  <a:pt x="2625557" y="24997"/>
                  <a:pt x="2857175" y="0"/>
                </a:cubicBezTo>
                <a:cubicBezTo>
                  <a:pt x="3088793" y="-24997"/>
                  <a:pt x="3223356" y="53050"/>
                  <a:pt x="3322297" y="0"/>
                </a:cubicBezTo>
                <a:cubicBezTo>
                  <a:pt x="3421238" y="-53050"/>
                  <a:pt x="3603810" y="28148"/>
                  <a:pt x="3743121" y="0"/>
                </a:cubicBezTo>
                <a:cubicBezTo>
                  <a:pt x="3882432" y="-28148"/>
                  <a:pt x="4094737" y="30511"/>
                  <a:pt x="4429729" y="0"/>
                </a:cubicBezTo>
                <a:cubicBezTo>
                  <a:pt x="4443338" y="206326"/>
                  <a:pt x="4385728" y="373799"/>
                  <a:pt x="4429729" y="475884"/>
                </a:cubicBezTo>
                <a:cubicBezTo>
                  <a:pt x="4473730" y="577969"/>
                  <a:pt x="4422191" y="843206"/>
                  <a:pt x="4429729" y="970802"/>
                </a:cubicBezTo>
                <a:cubicBezTo>
                  <a:pt x="4437267" y="1098398"/>
                  <a:pt x="4397663" y="1302021"/>
                  <a:pt x="4429729" y="1427651"/>
                </a:cubicBezTo>
                <a:cubicBezTo>
                  <a:pt x="4461795" y="1553281"/>
                  <a:pt x="4421842" y="1686949"/>
                  <a:pt x="4429729" y="1903534"/>
                </a:cubicBezTo>
                <a:cubicBezTo>
                  <a:pt x="4218844" y="1949737"/>
                  <a:pt x="4010752" y="1900033"/>
                  <a:pt x="3831716" y="1903534"/>
                </a:cubicBezTo>
                <a:cubicBezTo>
                  <a:pt x="3652680" y="1907035"/>
                  <a:pt x="3548812" y="1844974"/>
                  <a:pt x="3322297" y="1903534"/>
                </a:cubicBezTo>
                <a:cubicBezTo>
                  <a:pt x="3095782" y="1962094"/>
                  <a:pt x="2906256" y="1858353"/>
                  <a:pt x="2724283" y="1903534"/>
                </a:cubicBezTo>
                <a:cubicBezTo>
                  <a:pt x="2542310" y="1948715"/>
                  <a:pt x="2241470" y="1860954"/>
                  <a:pt x="2081973" y="1903534"/>
                </a:cubicBezTo>
                <a:cubicBezTo>
                  <a:pt x="1922476" y="1946114"/>
                  <a:pt x="1660087" y="1886825"/>
                  <a:pt x="1483959" y="1903534"/>
                </a:cubicBezTo>
                <a:cubicBezTo>
                  <a:pt x="1307831" y="1920243"/>
                  <a:pt x="1076910" y="1881221"/>
                  <a:pt x="930243" y="1903534"/>
                </a:cubicBezTo>
                <a:cubicBezTo>
                  <a:pt x="783576" y="1925847"/>
                  <a:pt x="653261" y="1861371"/>
                  <a:pt x="509419" y="1903534"/>
                </a:cubicBezTo>
                <a:cubicBezTo>
                  <a:pt x="365577" y="1945697"/>
                  <a:pt x="135384" y="1894520"/>
                  <a:pt x="0" y="1903534"/>
                </a:cubicBezTo>
                <a:cubicBezTo>
                  <a:pt x="-37442" y="1732200"/>
                  <a:pt x="35824" y="1513445"/>
                  <a:pt x="0" y="1389580"/>
                </a:cubicBezTo>
                <a:cubicBezTo>
                  <a:pt x="-35824" y="1265715"/>
                  <a:pt x="15821" y="1114531"/>
                  <a:pt x="0" y="875626"/>
                </a:cubicBezTo>
                <a:cubicBezTo>
                  <a:pt x="-15821" y="636721"/>
                  <a:pt x="40135" y="532811"/>
                  <a:pt x="0" y="437813"/>
                </a:cubicBezTo>
                <a:cubicBezTo>
                  <a:pt x="-40135" y="342815"/>
                  <a:pt x="52042" y="194917"/>
                  <a:pt x="0" y="0"/>
                </a:cubicBezTo>
                <a:close/>
              </a:path>
            </a:pathLst>
          </a:custGeom>
          <a:solidFill>
            <a:srgbClr val="F4E8DA"/>
          </a:solidFill>
          <a:ln>
            <a:solidFill>
              <a:schemeClr val="tx1"/>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txBody>
          <a:bodyPr wrap="square">
            <a:spAutoFit/>
          </a:bodyPr>
          <a:lstStyle/>
          <a:p>
            <a:pPr marL="285750" indent="-285750">
              <a:lnSpc>
                <a:spcPct val="150000"/>
              </a:lnSpc>
              <a:buFont typeface="Arial" panose="020B0604020202020204" pitchFamily="34" charset="0"/>
              <a:buChar char="•"/>
            </a:pPr>
            <a:r>
              <a:rPr lang="fr-FR" sz="1600" dirty="0"/>
              <a:t>1 Product </a:t>
            </a:r>
            <a:r>
              <a:rPr lang="fr-FR" sz="1600" dirty="0" err="1"/>
              <a:t>Owner</a:t>
            </a:r>
            <a:r>
              <a:rPr lang="fr-FR" sz="1600" dirty="0"/>
              <a:t> (Développeur)</a:t>
            </a:r>
          </a:p>
          <a:p>
            <a:pPr marL="285750" indent="-285750">
              <a:lnSpc>
                <a:spcPct val="150000"/>
              </a:lnSpc>
              <a:buFont typeface="Arial" panose="020B0604020202020204" pitchFamily="34" charset="0"/>
              <a:buChar char="•"/>
            </a:pPr>
            <a:r>
              <a:rPr lang="fr-FR" sz="1600" dirty="0"/>
              <a:t>3 développeurs (Back, Front et </a:t>
            </a:r>
            <a:r>
              <a:rPr lang="fr-FR" sz="1600" dirty="0" err="1"/>
              <a:t>fullstack</a:t>
            </a:r>
            <a:r>
              <a:rPr lang="fr-FR" sz="1600" dirty="0"/>
              <a:t>)</a:t>
            </a:r>
          </a:p>
          <a:p>
            <a:pPr marL="285750" indent="-285750">
              <a:lnSpc>
                <a:spcPct val="150000"/>
              </a:lnSpc>
              <a:buFont typeface="Arial" panose="020B0604020202020204" pitchFamily="34" charset="0"/>
              <a:buChar char="•"/>
            </a:pPr>
            <a:r>
              <a:rPr lang="fr-FR" sz="1600" dirty="0"/>
              <a:t>1 Scrum master (Testeur)</a:t>
            </a:r>
          </a:p>
          <a:p>
            <a:pPr marL="285750" indent="-285750">
              <a:lnSpc>
                <a:spcPct val="150000"/>
              </a:lnSpc>
              <a:buFont typeface="Arial" panose="020B0604020202020204" pitchFamily="34" charset="0"/>
              <a:buChar char="•"/>
            </a:pPr>
            <a:r>
              <a:rPr lang="fr-FR" sz="1600" dirty="0"/>
              <a:t>1 administrateur de bases de données</a:t>
            </a:r>
          </a:p>
          <a:p>
            <a:pPr marL="285750" indent="-285750">
              <a:lnSpc>
                <a:spcPct val="150000"/>
              </a:lnSpc>
              <a:buFont typeface="Arial" panose="020B0604020202020204" pitchFamily="34" charset="0"/>
              <a:buChar char="•"/>
            </a:pPr>
            <a:r>
              <a:rPr lang="fr-FR" sz="1600" dirty="0"/>
              <a:t>2 Testeurs</a:t>
            </a:r>
          </a:p>
        </p:txBody>
      </p:sp>
    </p:spTree>
    <p:extLst>
      <p:ext uri="{BB962C8B-B14F-4D97-AF65-F5344CB8AC3E}">
        <p14:creationId xmlns:p14="http://schemas.microsoft.com/office/powerpoint/2010/main" val="314657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E2E435E-5030-7D8F-E85E-1E00CFB5EE93}"/>
              </a:ext>
            </a:extLst>
          </p:cNvPr>
          <p:cNvSpPr txBox="1"/>
          <p:nvPr/>
        </p:nvSpPr>
        <p:spPr>
          <a:xfrm>
            <a:off x="344129" y="738719"/>
            <a:ext cx="5367083" cy="369332"/>
          </a:xfrm>
          <a:prstGeom prst="rect">
            <a:avLst/>
          </a:prstGeom>
          <a:solidFill>
            <a:srgbClr val="F4E8DA"/>
          </a:solidFill>
        </p:spPr>
        <p:txBody>
          <a:bodyPr wrap="square">
            <a:spAutoFit/>
          </a:bodyPr>
          <a:lstStyle/>
          <a:p>
            <a:r>
              <a:rPr lang="fr-FR" b="1" u="sng" dirty="0">
                <a:solidFill>
                  <a:srgbClr val="8FC9B5"/>
                </a:solidFill>
              </a:rPr>
              <a:t>18- Compatibilité Navigateur et Types d'Appareils</a:t>
            </a:r>
          </a:p>
        </p:txBody>
      </p:sp>
      <p:sp>
        <p:nvSpPr>
          <p:cNvPr id="7" name="ZoneTexte 6">
            <a:extLst>
              <a:ext uri="{FF2B5EF4-FFF2-40B4-BE49-F238E27FC236}">
                <a16:creationId xmlns:a16="http://schemas.microsoft.com/office/drawing/2014/main" id="{5B8F38E5-0B90-FB87-B606-15719F80938B}"/>
              </a:ext>
            </a:extLst>
          </p:cNvPr>
          <p:cNvSpPr txBox="1"/>
          <p:nvPr/>
        </p:nvSpPr>
        <p:spPr>
          <a:xfrm>
            <a:off x="344129" y="1108051"/>
            <a:ext cx="11592232" cy="426207"/>
          </a:xfrm>
          <a:prstGeom prst="rect">
            <a:avLst/>
          </a:prstGeom>
          <a:noFill/>
        </p:spPr>
        <p:txBody>
          <a:bodyPr wrap="square">
            <a:spAutoFit/>
          </a:bodyPr>
          <a:lstStyle/>
          <a:p>
            <a:pPr>
              <a:lnSpc>
                <a:spcPct val="150000"/>
              </a:lnSpc>
            </a:pPr>
            <a:r>
              <a:rPr lang="fr-FR" sz="1600" dirty="0"/>
              <a:t>Menu Maker est conçu pour offrir une expérience utilisateur optimale, garantissant la compatibilité et l’accessibilité:</a:t>
            </a:r>
          </a:p>
        </p:txBody>
      </p:sp>
      <p:sp>
        <p:nvSpPr>
          <p:cNvPr id="9" name="ZoneTexte 8">
            <a:extLst>
              <a:ext uri="{FF2B5EF4-FFF2-40B4-BE49-F238E27FC236}">
                <a16:creationId xmlns:a16="http://schemas.microsoft.com/office/drawing/2014/main" id="{DB9DF394-95F9-B99D-6326-1DEDAB6DD1DC}"/>
              </a:ext>
            </a:extLst>
          </p:cNvPr>
          <p:cNvSpPr txBox="1"/>
          <p:nvPr/>
        </p:nvSpPr>
        <p:spPr>
          <a:xfrm>
            <a:off x="412955" y="2081499"/>
            <a:ext cx="11267768" cy="1754326"/>
          </a:xfrm>
          <a:prstGeom prst="rect">
            <a:avLst/>
          </a:prstGeom>
          <a:noFill/>
        </p:spPr>
        <p:txBody>
          <a:bodyPr wrap="square">
            <a:spAutoFit/>
          </a:bodyPr>
          <a:lstStyle/>
          <a:p>
            <a:r>
              <a:rPr lang="fr-FR" b="1" u="sng" dirty="0">
                <a:solidFill>
                  <a:srgbClr val="8FC9B5"/>
                </a:solidFill>
              </a:rPr>
              <a:t>Compatibilité Navigateur :</a:t>
            </a:r>
            <a:endParaRPr lang="fr-FR" dirty="0">
              <a:solidFill>
                <a:srgbClr val="8FC9B5"/>
              </a:solidFill>
            </a:endParaRPr>
          </a:p>
          <a:p>
            <a:r>
              <a:rPr lang="fr-FR" dirty="0"/>
              <a:t>Nous assurons une compatibilité totale avec les dernières versions des navigateurs les plus populaires :</a:t>
            </a:r>
          </a:p>
          <a:p>
            <a:endParaRPr lang="fr-FR" dirty="0"/>
          </a:p>
          <a:p>
            <a:endParaRPr lang="fr-FR" dirty="0"/>
          </a:p>
          <a:p>
            <a:endParaRPr lang="fr-FR" dirty="0"/>
          </a:p>
          <a:p>
            <a:pPr algn="ctr"/>
            <a:r>
              <a:rPr lang="fr-FR" dirty="0"/>
              <a:t>Google Chrome                            Safari                              Mozilla Firefox</a:t>
            </a:r>
          </a:p>
        </p:txBody>
      </p:sp>
      <p:pic>
        <p:nvPicPr>
          <p:cNvPr id="10" name="Image 9">
            <a:extLst>
              <a:ext uri="{FF2B5EF4-FFF2-40B4-BE49-F238E27FC236}">
                <a16:creationId xmlns:a16="http://schemas.microsoft.com/office/drawing/2014/main" id="{9C343469-368A-A1EC-8EF4-FAFF366B48FC}"/>
              </a:ext>
            </a:extLst>
          </p:cNvPr>
          <p:cNvPicPr>
            <a:picLocks noChangeAspect="1"/>
          </p:cNvPicPr>
          <p:nvPr/>
        </p:nvPicPr>
        <p:blipFill>
          <a:blip r:embed="rId2"/>
          <a:stretch>
            <a:fillRect/>
          </a:stretch>
        </p:blipFill>
        <p:spPr>
          <a:xfrm>
            <a:off x="3392129" y="2861341"/>
            <a:ext cx="567659" cy="567659"/>
          </a:xfrm>
          <a:prstGeom prst="rect">
            <a:avLst/>
          </a:prstGeom>
        </p:spPr>
      </p:pic>
      <p:pic>
        <p:nvPicPr>
          <p:cNvPr id="11" name="Image 10">
            <a:extLst>
              <a:ext uri="{FF2B5EF4-FFF2-40B4-BE49-F238E27FC236}">
                <a16:creationId xmlns:a16="http://schemas.microsoft.com/office/drawing/2014/main" id="{5B7070E5-7FA8-00BA-FAAA-322A31216D92}"/>
              </a:ext>
            </a:extLst>
          </p:cNvPr>
          <p:cNvPicPr>
            <a:picLocks noChangeAspect="1"/>
          </p:cNvPicPr>
          <p:nvPr/>
        </p:nvPicPr>
        <p:blipFill>
          <a:blip r:embed="rId3"/>
          <a:stretch>
            <a:fillRect/>
          </a:stretch>
        </p:blipFill>
        <p:spPr>
          <a:xfrm>
            <a:off x="5711212" y="2732640"/>
            <a:ext cx="699420" cy="696360"/>
          </a:xfrm>
          <a:prstGeom prst="rect">
            <a:avLst/>
          </a:prstGeom>
        </p:spPr>
      </p:pic>
      <p:pic>
        <p:nvPicPr>
          <p:cNvPr id="12" name="Image 11">
            <a:extLst>
              <a:ext uri="{FF2B5EF4-FFF2-40B4-BE49-F238E27FC236}">
                <a16:creationId xmlns:a16="http://schemas.microsoft.com/office/drawing/2014/main" id="{40BCACE6-D31C-A8C8-DDA6-FD33E8F05639}"/>
              </a:ext>
            </a:extLst>
          </p:cNvPr>
          <p:cNvPicPr>
            <a:picLocks noChangeAspect="1"/>
          </p:cNvPicPr>
          <p:nvPr/>
        </p:nvPicPr>
        <p:blipFill>
          <a:blip r:embed="rId4"/>
          <a:stretch>
            <a:fillRect/>
          </a:stretch>
        </p:blipFill>
        <p:spPr>
          <a:xfrm>
            <a:off x="8062451" y="2732640"/>
            <a:ext cx="703621" cy="732405"/>
          </a:xfrm>
          <a:prstGeom prst="rect">
            <a:avLst/>
          </a:prstGeom>
        </p:spPr>
      </p:pic>
      <p:sp>
        <p:nvSpPr>
          <p:cNvPr id="14" name="ZoneTexte 13">
            <a:extLst>
              <a:ext uri="{FF2B5EF4-FFF2-40B4-BE49-F238E27FC236}">
                <a16:creationId xmlns:a16="http://schemas.microsoft.com/office/drawing/2014/main" id="{2DE7A249-0BF9-C17E-C1B0-01E18C397166}"/>
              </a:ext>
            </a:extLst>
          </p:cNvPr>
          <p:cNvSpPr txBox="1"/>
          <p:nvPr/>
        </p:nvSpPr>
        <p:spPr>
          <a:xfrm>
            <a:off x="412955" y="4143892"/>
            <a:ext cx="10909220" cy="703206"/>
          </a:xfrm>
          <a:prstGeom prst="rect">
            <a:avLst/>
          </a:prstGeom>
          <a:noFill/>
        </p:spPr>
        <p:txBody>
          <a:bodyPr wrap="square">
            <a:spAutoFit/>
          </a:bodyPr>
          <a:lstStyle/>
          <a:p>
            <a:r>
              <a:rPr lang="fr-FR" b="1" u="sng" dirty="0">
                <a:solidFill>
                  <a:srgbClr val="8FC9B5"/>
                </a:solidFill>
              </a:rPr>
              <a:t>Types d'Appareils :</a:t>
            </a:r>
          </a:p>
          <a:p>
            <a:pPr>
              <a:lnSpc>
                <a:spcPct val="150000"/>
              </a:lnSpc>
            </a:pPr>
            <a:r>
              <a:rPr lang="fr-FR" sz="1600" dirty="0"/>
              <a:t>Menu Maker est optimisé pour les appareils de bureau, offrant une expérience utilisateur efficace sur les grands écrans.</a:t>
            </a:r>
          </a:p>
        </p:txBody>
      </p:sp>
      <p:sp>
        <p:nvSpPr>
          <p:cNvPr id="16" name="ZoneTexte 15">
            <a:extLst>
              <a:ext uri="{FF2B5EF4-FFF2-40B4-BE49-F238E27FC236}">
                <a16:creationId xmlns:a16="http://schemas.microsoft.com/office/drawing/2014/main" id="{8EB1801C-BF25-B286-73F4-199134B75C58}"/>
              </a:ext>
            </a:extLst>
          </p:cNvPr>
          <p:cNvSpPr txBox="1"/>
          <p:nvPr/>
        </p:nvSpPr>
        <p:spPr>
          <a:xfrm>
            <a:off x="511277" y="5362393"/>
            <a:ext cx="8150943" cy="1164871"/>
          </a:xfrm>
          <a:prstGeom prst="rect">
            <a:avLst/>
          </a:prstGeom>
          <a:noFill/>
        </p:spPr>
        <p:txBody>
          <a:bodyPr wrap="square">
            <a:spAutoFit/>
          </a:bodyPr>
          <a:lstStyle/>
          <a:p>
            <a:pPr>
              <a:lnSpc>
                <a:spcPct val="150000"/>
              </a:lnSpc>
            </a:pPr>
            <a:r>
              <a:rPr lang="fr-FR" sz="1600" dirty="0"/>
              <a:t>Nous nous engageons à rendre l'application navigable depuis le clavier, permettant aux utilisateurs de naviguer facilement à l'aide des raccourcis clavier pour une accessibilité accrue.</a:t>
            </a:r>
          </a:p>
        </p:txBody>
      </p:sp>
      <p:pic>
        <p:nvPicPr>
          <p:cNvPr id="17" name="Image 16">
            <a:extLst>
              <a:ext uri="{FF2B5EF4-FFF2-40B4-BE49-F238E27FC236}">
                <a16:creationId xmlns:a16="http://schemas.microsoft.com/office/drawing/2014/main" id="{142F0FB6-375B-4F87-E3FA-9A165FABE34D}"/>
              </a:ext>
            </a:extLst>
          </p:cNvPr>
          <p:cNvPicPr>
            <a:picLocks noChangeAspect="1"/>
          </p:cNvPicPr>
          <p:nvPr/>
        </p:nvPicPr>
        <p:blipFill>
          <a:blip r:embed="rId5"/>
          <a:stretch>
            <a:fillRect/>
          </a:stretch>
        </p:blipFill>
        <p:spPr>
          <a:xfrm rot="5400000">
            <a:off x="9323572" y="4803409"/>
            <a:ext cx="1831850" cy="1791727"/>
          </a:xfrm>
          <a:prstGeom prst="rect">
            <a:avLst/>
          </a:prstGeom>
        </p:spPr>
      </p:pic>
      <p:sp>
        <p:nvSpPr>
          <p:cNvPr id="2" name="Titre 1">
            <a:extLst>
              <a:ext uri="{FF2B5EF4-FFF2-40B4-BE49-F238E27FC236}">
                <a16:creationId xmlns:a16="http://schemas.microsoft.com/office/drawing/2014/main" id="{E6F83836-1C54-0F40-8077-F71EF38F7AB6}"/>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5" name="Connecteur droit 4">
            <a:extLst>
              <a:ext uri="{FF2B5EF4-FFF2-40B4-BE49-F238E27FC236}">
                <a16:creationId xmlns:a16="http://schemas.microsoft.com/office/drawing/2014/main" id="{3FE2D0E0-6C4C-BCD6-4633-5616122B788F}"/>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8" name="Image 7">
            <a:extLst>
              <a:ext uri="{FF2B5EF4-FFF2-40B4-BE49-F238E27FC236}">
                <a16:creationId xmlns:a16="http://schemas.microsoft.com/office/drawing/2014/main" id="{6C308095-8E26-4FF3-4F23-F14C3215060A}"/>
              </a:ext>
            </a:extLst>
          </p:cNvPr>
          <p:cNvPicPr>
            <a:picLocks noChangeAspect="1"/>
          </p:cNvPicPr>
          <p:nvPr/>
        </p:nvPicPr>
        <p:blipFill>
          <a:blip r:embed="rId6"/>
          <a:stretch>
            <a:fillRect/>
          </a:stretch>
        </p:blipFill>
        <p:spPr>
          <a:xfrm>
            <a:off x="7843899" y="137651"/>
            <a:ext cx="818321" cy="390485"/>
          </a:xfrm>
          <a:prstGeom prst="rect">
            <a:avLst/>
          </a:prstGeom>
        </p:spPr>
      </p:pic>
      <p:pic>
        <p:nvPicPr>
          <p:cNvPr id="13" name="Image 12">
            <a:extLst>
              <a:ext uri="{FF2B5EF4-FFF2-40B4-BE49-F238E27FC236}">
                <a16:creationId xmlns:a16="http://schemas.microsoft.com/office/drawing/2014/main" id="{97F78FB1-4350-580B-AC8F-4B19B07239D6}"/>
              </a:ext>
            </a:extLst>
          </p:cNvPr>
          <p:cNvPicPr>
            <a:picLocks noChangeAspect="1"/>
          </p:cNvPicPr>
          <p:nvPr/>
        </p:nvPicPr>
        <p:blipFill>
          <a:blip r:embed="rId7"/>
          <a:stretch>
            <a:fillRect/>
          </a:stretch>
        </p:blipFill>
        <p:spPr>
          <a:xfrm>
            <a:off x="344128" y="192144"/>
            <a:ext cx="1619250" cy="400050"/>
          </a:xfrm>
          <a:prstGeom prst="rect">
            <a:avLst/>
          </a:prstGeom>
        </p:spPr>
      </p:pic>
    </p:spTree>
    <p:extLst>
      <p:ext uri="{BB962C8B-B14F-4D97-AF65-F5344CB8AC3E}">
        <p14:creationId xmlns:p14="http://schemas.microsoft.com/office/powerpoint/2010/main" val="1853888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795D037-EBBA-8489-D8E0-68B941870C5D}"/>
              </a:ext>
            </a:extLst>
          </p:cNvPr>
          <p:cNvSpPr txBox="1"/>
          <p:nvPr/>
        </p:nvSpPr>
        <p:spPr>
          <a:xfrm>
            <a:off x="344129" y="778895"/>
            <a:ext cx="3120431" cy="369332"/>
          </a:xfrm>
          <a:prstGeom prst="rect">
            <a:avLst/>
          </a:prstGeom>
          <a:solidFill>
            <a:srgbClr val="F4E8DA"/>
          </a:solidFill>
        </p:spPr>
        <p:txBody>
          <a:bodyPr wrap="square">
            <a:spAutoFit/>
          </a:bodyPr>
          <a:lstStyle/>
          <a:p>
            <a:r>
              <a:rPr lang="fr-FR" b="1" u="sng" dirty="0">
                <a:solidFill>
                  <a:srgbClr val="8FC9B5"/>
                </a:solidFill>
              </a:rPr>
              <a:t>19- Présentation des Jalons</a:t>
            </a:r>
          </a:p>
        </p:txBody>
      </p:sp>
      <p:grpSp>
        <p:nvGrpSpPr>
          <p:cNvPr id="10" name="Groupe 9">
            <a:extLst>
              <a:ext uri="{FF2B5EF4-FFF2-40B4-BE49-F238E27FC236}">
                <a16:creationId xmlns:a16="http://schemas.microsoft.com/office/drawing/2014/main" id="{8EBADD47-C03D-7096-2A53-C984BB203B18}"/>
              </a:ext>
            </a:extLst>
          </p:cNvPr>
          <p:cNvGrpSpPr/>
          <p:nvPr/>
        </p:nvGrpSpPr>
        <p:grpSpPr>
          <a:xfrm>
            <a:off x="432620" y="2351855"/>
            <a:ext cx="4522838" cy="4066891"/>
            <a:chOff x="245461" y="1315063"/>
            <a:chExt cx="4686708" cy="4066891"/>
          </a:xfrm>
          <a:effectLst>
            <a:glow rad="228600">
              <a:srgbClr val="F4E8DA">
                <a:alpha val="40000"/>
              </a:srgbClr>
            </a:glow>
          </a:effectLst>
        </p:grpSpPr>
        <p:pic>
          <p:nvPicPr>
            <p:cNvPr id="7" name="Image 6">
              <a:extLst>
                <a:ext uri="{FF2B5EF4-FFF2-40B4-BE49-F238E27FC236}">
                  <a16:creationId xmlns:a16="http://schemas.microsoft.com/office/drawing/2014/main" id="{AB259866-01DE-3BC7-5C38-5882968D26D8}"/>
                </a:ext>
              </a:extLst>
            </p:cNvPr>
            <p:cNvPicPr>
              <a:picLocks noChangeAspect="1"/>
            </p:cNvPicPr>
            <p:nvPr/>
          </p:nvPicPr>
          <p:blipFill>
            <a:blip r:embed="rId2"/>
            <a:stretch>
              <a:fillRect/>
            </a:stretch>
          </p:blipFill>
          <p:spPr>
            <a:xfrm>
              <a:off x="2516420" y="1327763"/>
              <a:ext cx="2415749" cy="4054191"/>
            </a:xfrm>
            <a:prstGeom prst="rect">
              <a:avLst/>
            </a:prstGeom>
          </p:spPr>
        </p:pic>
        <p:pic>
          <p:nvPicPr>
            <p:cNvPr id="9" name="Image 8">
              <a:extLst>
                <a:ext uri="{FF2B5EF4-FFF2-40B4-BE49-F238E27FC236}">
                  <a16:creationId xmlns:a16="http://schemas.microsoft.com/office/drawing/2014/main" id="{38FA7295-06E7-77C2-C84A-8D689B7E6E36}"/>
                </a:ext>
              </a:extLst>
            </p:cNvPr>
            <p:cNvPicPr>
              <a:picLocks noChangeAspect="1"/>
            </p:cNvPicPr>
            <p:nvPr/>
          </p:nvPicPr>
          <p:blipFill>
            <a:blip r:embed="rId3"/>
            <a:stretch>
              <a:fillRect/>
            </a:stretch>
          </p:blipFill>
          <p:spPr>
            <a:xfrm>
              <a:off x="245461" y="1315063"/>
              <a:ext cx="2301439" cy="4066891"/>
            </a:xfrm>
            <a:prstGeom prst="rect">
              <a:avLst/>
            </a:prstGeom>
          </p:spPr>
        </p:pic>
      </p:grpSp>
      <p:sp>
        <p:nvSpPr>
          <p:cNvPr id="12" name="ZoneTexte 11">
            <a:extLst>
              <a:ext uri="{FF2B5EF4-FFF2-40B4-BE49-F238E27FC236}">
                <a16:creationId xmlns:a16="http://schemas.microsoft.com/office/drawing/2014/main" id="{DFF077B6-1A4E-4371-BFCC-8F3A90A42FF0}"/>
              </a:ext>
            </a:extLst>
          </p:cNvPr>
          <p:cNvSpPr txBox="1"/>
          <p:nvPr/>
        </p:nvSpPr>
        <p:spPr>
          <a:xfrm>
            <a:off x="344129" y="1063294"/>
            <a:ext cx="11002296" cy="795539"/>
          </a:xfrm>
          <a:prstGeom prst="rect">
            <a:avLst/>
          </a:prstGeom>
          <a:noFill/>
        </p:spPr>
        <p:txBody>
          <a:bodyPr wrap="square">
            <a:spAutoFit/>
          </a:bodyPr>
          <a:lstStyle/>
          <a:p>
            <a:pPr>
              <a:lnSpc>
                <a:spcPct val="150000"/>
              </a:lnSpc>
            </a:pPr>
            <a:r>
              <a:rPr lang="fr-FR" sz="1600" dirty="0"/>
              <a:t>Les jalons du projet représentent des points clés dans le calendrier de développement de l'application Menu Maker. </a:t>
            </a:r>
          </a:p>
          <a:p>
            <a:pPr>
              <a:lnSpc>
                <a:spcPct val="150000"/>
              </a:lnSpc>
            </a:pPr>
            <a:r>
              <a:rPr lang="fr-FR" sz="1600" dirty="0"/>
              <a:t>Voici les principaux jalons que nous avons identifiés :</a:t>
            </a:r>
          </a:p>
        </p:txBody>
      </p:sp>
      <p:sp>
        <p:nvSpPr>
          <p:cNvPr id="13" name="ZoneTexte 12">
            <a:extLst>
              <a:ext uri="{FF2B5EF4-FFF2-40B4-BE49-F238E27FC236}">
                <a16:creationId xmlns:a16="http://schemas.microsoft.com/office/drawing/2014/main" id="{6D8532FC-F85A-A645-D8FD-AD39CEAF9556}"/>
              </a:ext>
            </a:extLst>
          </p:cNvPr>
          <p:cNvSpPr txBox="1"/>
          <p:nvPr/>
        </p:nvSpPr>
        <p:spPr>
          <a:xfrm>
            <a:off x="5434780" y="2283095"/>
            <a:ext cx="6248400" cy="426207"/>
          </a:xfrm>
          <a:prstGeom prst="rect">
            <a:avLst/>
          </a:prstGeom>
          <a:noFill/>
        </p:spPr>
        <p:txBody>
          <a:bodyPr wrap="square">
            <a:spAutoFit/>
          </a:bodyPr>
          <a:lstStyle/>
          <a:p>
            <a:pPr>
              <a:lnSpc>
                <a:spcPct val="150000"/>
              </a:lnSpc>
            </a:pPr>
            <a:r>
              <a:rPr lang="fr-FR" sz="1600" dirty="0"/>
              <a:t>Les étapes clés de chaque sprint sont:</a:t>
            </a:r>
          </a:p>
        </p:txBody>
      </p:sp>
      <p:sp>
        <p:nvSpPr>
          <p:cNvPr id="15" name="ZoneTexte 14">
            <a:extLst>
              <a:ext uri="{FF2B5EF4-FFF2-40B4-BE49-F238E27FC236}">
                <a16:creationId xmlns:a16="http://schemas.microsoft.com/office/drawing/2014/main" id="{3A1544AE-3E60-5805-95CC-DBC361EDDC93}"/>
              </a:ext>
            </a:extLst>
          </p:cNvPr>
          <p:cNvSpPr txBox="1"/>
          <p:nvPr/>
        </p:nvSpPr>
        <p:spPr>
          <a:xfrm>
            <a:off x="6400963" y="2778129"/>
            <a:ext cx="5287297" cy="1714380"/>
          </a:xfrm>
          <a:prstGeom prst="rect">
            <a:avLst/>
          </a:prstGeom>
          <a:noFill/>
        </p:spPr>
        <p:txBody>
          <a:bodyPr wrap="square">
            <a:spAutoFit/>
          </a:bodyPr>
          <a:lstStyle/>
          <a:p>
            <a:pPr marL="342900" indent="-342900">
              <a:lnSpc>
                <a:spcPct val="150000"/>
              </a:lnSpc>
              <a:buFont typeface="+mj-lt"/>
              <a:buAutoNum type="arabicPeriod"/>
            </a:pPr>
            <a:r>
              <a:rPr lang="fr-FR" dirty="0"/>
              <a:t>Développement Frontend et Backend,</a:t>
            </a:r>
          </a:p>
          <a:p>
            <a:pPr marL="342900" indent="-342900">
              <a:lnSpc>
                <a:spcPct val="150000"/>
              </a:lnSpc>
              <a:buFont typeface="+mj-lt"/>
              <a:buAutoNum type="arabicPeriod"/>
            </a:pPr>
            <a:r>
              <a:rPr lang="fr-FR" dirty="0"/>
              <a:t>Intégration des Fonctionnalités,</a:t>
            </a:r>
          </a:p>
          <a:p>
            <a:pPr marL="342900" indent="-342900">
              <a:lnSpc>
                <a:spcPct val="150000"/>
              </a:lnSpc>
              <a:buFont typeface="+mj-lt"/>
              <a:buAutoNum type="arabicPeriod"/>
            </a:pPr>
            <a:r>
              <a:rPr lang="fr-FR" dirty="0"/>
              <a:t>Tests et Validation,</a:t>
            </a:r>
          </a:p>
          <a:p>
            <a:pPr marL="342900" indent="-342900">
              <a:lnSpc>
                <a:spcPct val="150000"/>
              </a:lnSpc>
              <a:buFont typeface="+mj-lt"/>
              <a:buAutoNum type="arabicPeriod"/>
            </a:pPr>
            <a:r>
              <a:rPr lang="fr-FR" dirty="0"/>
              <a:t>Déploiement et Livraison.</a:t>
            </a:r>
          </a:p>
        </p:txBody>
      </p:sp>
      <p:sp>
        <p:nvSpPr>
          <p:cNvPr id="17" name="ZoneTexte 16">
            <a:extLst>
              <a:ext uri="{FF2B5EF4-FFF2-40B4-BE49-F238E27FC236}">
                <a16:creationId xmlns:a16="http://schemas.microsoft.com/office/drawing/2014/main" id="{AAA0C005-51C3-13EA-F4B7-AD8CAF6EBA2A}"/>
              </a:ext>
            </a:extLst>
          </p:cNvPr>
          <p:cNvSpPr txBox="1"/>
          <p:nvPr/>
        </p:nvSpPr>
        <p:spPr>
          <a:xfrm>
            <a:off x="5587180" y="4917159"/>
            <a:ext cx="6096000" cy="1534203"/>
          </a:xfrm>
          <a:prstGeom prst="rect">
            <a:avLst/>
          </a:prstGeom>
          <a:noFill/>
        </p:spPr>
        <p:txBody>
          <a:bodyPr wrap="square">
            <a:spAutoFit/>
          </a:bodyPr>
          <a:lstStyle/>
          <a:p>
            <a:pPr>
              <a:lnSpc>
                <a:spcPct val="150000"/>
              </a:lnSpc>
            </a:pPr>
            <a:r>
              <a:rPr lang="fr-FR" sz="1600" dirty="0"/>
              <a:t>Ces sprints seront jalonnés de réunions régulières, de revues de sprint et d'itérations pour garantir une progression constante et une communication fluide entre les équipes de développement et Qwenta.</a:t>
            </a:r>
          </a:p>
        </p:txBody>
      </p:sp>
      <p:sp>
        <p:nvSpPr>
          <p:cNvPr id="2" name="Titre 1">
            <a:extLst>
              <a:ext uri="{FF2B5EF4-FFF2-40B4-BE49-F238E27FC236}">
                <a16:creationId xmlns:a16="http://schemas.microsoft.com/office/drawing/2014/main" id="{E42D70E6-155B-A49F-3D3F-20CF2FDBC2A4}"/>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5" name="Connecteur droit 4">
            <a:extLst>
              <a:ext uri="{FF2B5EF4-FFF2-40B4-BE49-F238E27FC236}">
                <a16:creationId xmlns:a16="http://schemas.microsoft.com/office/drawing/2014/main" id="{4F64DC80-1FE7-35CC-8349-5E51166FF2B1}"/>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8" name="Image 7">
            <a:extLst>
              <a:ext uri="{FF2B5EF4-FFF2-40B4-BE49-F238E27FC236}">
                <a16:creationId xmlns:a16="http://schemas.microsoft.com/office/drawing/2014/main" id="{124BDCC6-2888-D8F1-EAA4-3E2D77FDA6C3}"/>
              </a:ext>
            </a:extLst>
          </p:cNvPr>
          <p:cNvPicPr>
            <a:picLocks noChangeAspect="1"/>
          </p:cNvPicPr>
          <p:nvPr/>
        </p:nvPicPr>
        <p:blipFill>
          <a:blip r:embed="rId4"/>
          <a:stretch>
            <a:fillRect/>
          </a:stretch>
        </p:blipFill>
        <p:spPr>
          <a:xfrm>
            <a:off x="7843899" y="137651"/>
            <a:ext cx="818321" cy="390485"/>
          </a:xfrm>
          <a:prstGeom prst="rect">
            <a:avLst/>
          </a:prstGeom>
        </p:spPr>
      </p:pic>
      <p:pic>
        <p:nvPicPr>
          <p:cNvPr id="11" name="Image 10">
            <a:extLst>
              <a:ext uri="{FF2B5EF4-FFF2-40B4-BE49-F238E27FC236}">
                <a16:creationId xmlns:a16="http://schemas.microsoft.com/office/drawing/2014/main" id="{8CB4EDE5-2F83-5A62-E5E6-B395A5D62432}"/>
              </a:ext>
            </a:extLst>
          </p:cNvPr>
          <p:cNvPicPr>
            <a:picLocks noChangeAspect="1"/>
          </p:cNvPicPr>
          <p:nvPr/>
        </p:nvPicPr>
        <p:blipFill>
          <a:blip r:embed="rId5"/>
          <a:stretch>
            <a:fillRect/>
          </a:stretch>
        </p:blipFill>
        <p:spPr>
          <a:xfrm>
            <a:off x="344128" y="192144"/>
            <a:ext cx="1619250" cy="400050"/>
          </a:xfrm>
          <a:prstGeom prst="rect">
            <a:avLst/>
          </a:prstGeom>
        </p:spPr>
      </p:pic>
    </p:spTree>
    <p:extLst>
      <p:ext uri="{BB962C8B-B14F-4D97-AF65-F5344CB8AC3E}">
        <p14:creationId xmlns:p14="http://schemas.microsoft.com/office/powerpoint/2010/main" val="2954304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CD74218-0BE8-B201-F60B-B0AB1029A18B}"/>
              </a:ext>
            </a:extLst>
          </p:cNvPr>
          <p:cNvSpPr/>
          <p:nvPr/>
        </p:nvSpPr>
        <p:spPr>
          <a:xfrm>
            <a:off x="4237703" y="730923"/>
            <a:ext cx="6938297" cy="5989418"/>
          </a:xfrm>
          <a:prstGeom prst="rect">
            <a:avLst/>
          </a:prstGeom>
          <a:solidFill>
            <a:srgbClr val="F4E8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87F21923-D76C-3CF4-FF2F-7219D5AC67CB}"/>
              </a:ext>
            </a:extLst>
          </p:cNvPr>
          <p:cNvSpPr txBox="1"/>
          <p:nvPr/>
        </p:nvSpPr>
        <p:spPr>
          <a:xfrm>
            <a:off x="1342103" y="2967335"/>
            <a:ext cx="1927123" cy="923330"/>
          </a:xfrm>
          <a:prstGeom prst="rect">
            <a:avLst/>
          </a:prstGeom>
          <a:noFill/>
        </p:spPr>
        <p:txBody>
          <a:bodyPr wrap="square" rtlCol="0">
            <a:spAutoFit/>
          </a:bodyPr>
          <a:lstStyle/>
          <a:p>
            <a:r>
              <a:rPr lang="fr-FR" sz="5400" dirty="0">
                <a:solidFill>
                  <a:srgbClr val="8FC9B5"/>
                </a:solidFill>
              </a:rPr>
              <a:t>Plan: </a:t>
            </a:r>
          </a:p>
        </p:txBody>
      </p:sp>
      <p:sp>
        <p:nvSpPr>
          <p:cNvPr id="3" name="ZoneTexte 2">
            <a:extLst>
              <a:ext uri="{FF2B5EF4-FFF2-40B4-BE49-F238E27FC236}">
                <a16:creationId xmlns:a16="http://schemas.microsoft.com/office/drawing/2014/main" id="{FA0A962F-6BDF-561F-8DB6-CBAC02FB2C53}"/>
              </a:ext>
            </a:extLst>
          </p:cNvPr>
          <p:cNvSpPr txBox="1"/>
          <p:nvPr/>
        </p:nvSpPr>
        <p:spPr>
          <a:xfrm>
            <a:off x="4247535" y="730923"/>
            <a:ext cx="3087329" cy="307777"/>
          </a:xfrm>
          <a:prstGeom prst="rect">
            <a:avLst/>
          </a:prstGeom>
          <a:noFill/>
        </p:spPr>
        <p:txBody>
          <a:bodyPr wrap="square">
            <a:spAutoFit/>
          </a:bodyPr>
          <a:lstStyle/>
          <a:p>
            <a:r>
              <a:rPr lang="fr-FR" sz="1400" b="1" dirty="0"/>
              <a:t>1- Introduction à Menu Maker </a:t>
            </a:r>
          </a:p>
        </p:txBody>
      </p:sp>
      <p:sp>
        <p:nvSpPr>
          <p:cNvPr id="5" name="ZoneTexte 4">
            <a:extLst>
              <a:ext uri="{FF2B5EF4-FFF2-40B4-BE49-F238E27FC236}">
                <a16:creationId xmlns:a16="http://schemas.microsoft.com/office/drawing/2014/main" id="{9F043D31-8013-414C-D402-87FAEE06D188}"/>
              </a:ext>
            </a:extLst>
          </p:cNvPr>
          <p:cNvSpPr txBox="1"/>
          <p:nvPr/>
        </p:nvSpPr>
        <p:spPr>
          <a:xfrm>
            <a:off x="4247535" y="981752"/>
            <a:ext cx="3087329" cy="307777"/>
          </a:xfrm>
          <a:prstGeom prst="rect">
            <a:avLst/>
          </a:prstGeom>
          <a:noFill/>
        </p:spPr>
        <p:txBody>
          <a:bodyPr wrap="square">
            <a:spAutoFit/>
          </a:bodyPr>
          <a:lstStyle/>
          <a:p>
            <a:r>
              <a:rPr lang="fr-FR" sz="1400" b="1" dirty="0"/>
              <a:t>2- Public ciblé</a:t>
            </a:r>
          </a:p>
        </p:txBody>
      </p:sp>
      <p:sp>
        <p:nvSpPr>
          <p:cNvPr id="7" name="ZoneTexte 6">
            <a:extLst>
              <a:ext uri="{FF2B5EF4-FFF2-40B4-BE49-F238E27FC236}">
                <a16:creationId xmlns:a16="http://schemas.microsoft.com/office/drawing/2014/main" id="{660F401C-B40C-013D-C8D0-FD5B87A4A136}"/>
              </a:ext>
            </a:extLst>
          </p:cNvPr>
          <p:cNvSpPr txBox="1"/>
          <p:nvPr/>
        </p:nvSpPr>
        <p:spPr>
          <a:xfrm>
            <a:off x="4242620" y="1273953"/>
            <a:ext cx="2949679" cy="307777"/>
          </a:xfrm>
          <a:prstGeom prst="rect">
            <a:avLst/>
          </a:prstGeom>
          <a:noFill/>
        </p:spPr>
        <p:txBody>
          <a:bodyPr wrap="square">
            <a:spAutoFit/>
          </a:bodyPr>
          <a:lstStyle/>
          <a:p>
            <a:r>
              <a:rPr lang="fr-FR" sz="1400" b="1" dirty="0"/>
              <a:t>3- Architecture globale</a:t>
            </a:r>
          </a:p>
        </p:txBody>
      </p:sp>
      <p:sp>
        <p:nvSpPr>
          <p:cNvPr id="8" name="ZoneTexte 7">
            <a:extLst>
              <a:ext uri="{FF2B5EF4-FFF2-40B4-BE49-F238E27FC236}">
                <a16:creationId xmlns:a16="http://schemas.microsoft.com/office/drawing/2014/main" id="{D3664F1F-2C1F-A9E7-BC94-7AB8B4708382}"/>
              </a:ext>
            </a:extLst>
          </p:cNvPr>
          <p:cNvSpPr txBox="1"/>
          <p:nvPr/>
        </p:nvSpPr>
        <p:spPr>
          <a:xfrm>
            <a:off x="4237703" y="1586473"/>
            <a:ext cx="4424517" cy="307777"/>
          </a:xfrm>
          <a:prstGeom prst="rect">
            <a:avLst/>
          </a:prstGeom>
          <a:noFill/>
        </p:spPr>
        <p:txBody>
          <a:bodyPr wrap="square">
            <a:spAutoFit/>
          </a:bodyPr>
          <a:lstStyle/>
          <a:p>
            <a:r>
              <a:rPr lang="fr-FR" sz="1400" b="1" dirty="0"/>
              <a:t>4- Interaction entre React.js et Node.js</a:t>
            </a:r>
          </a:p>
        </p:txBody>
      </p:sp>
      <p:sp>
        <p:nvSpPr>
          <p:cNvPr id="10" name="ZoneTexte 9">
            <a:extLst>
              <a:ext uri="{FF2B5EF4-FFF2-40B4-BE49-F238E27FC236}">
                <a16:creationId xmlns:a16="http://schemas.microsoft.com/office/drawing/2014/main" id="{84B5683D-2219-940A-2E35-211FF32EFBD6}"/>
              </a:ext>
            </a:extLst>
          </p:cNvPr>
          <p:cNvSpPr txBox="1"/>
          <p:nvPr/>
        </p:nvSpPr>
        <p:spPr>
          <a:xfrm>
            <a:off x="4247535" y="1883417"/>
            <a:ext cx="6096000" cy="307777"/>
          </a:xfrm>
          <a:prstGeom prst="rect">
            <a:avLst/>
          </a:prstGeom>
          <a:noFill/>
        </p:spPr>
        <p:txBody>
          <a:bodyPr wrap="square">
            <a:spAutoFit/>
          </a:bodyPr>
          <a:lstStyle/>
          <a:p>
            <a:r>
              <a:rPr lang="fr-FR" sz="1400" b="1" dirty="0"/>
              <a:t>5- Les API </a:t>
            </a:r>
            <a:endParaRPr lang="fr-FR" sz="1400" dirty="0"/>
          </a:p>
        </p:txBody>
      </p:sp>
      <p:sp>
        <p:nvSpPr>
          <p:cNvPr id="11" name="ZoneTexte 10">
            <a:extLst>
              <a:ext uri="{FF2B5EF4-FFF2-40B4-BE49-F238E27FC236}">
                <a16:creationId xmlns:a16="http://schemas.microsoft.com/office/drawing/2014/main" id="{72A07D4F-CEDA-8ABC-9B6E-456CB6EE1152}"/>
              </a:ext>
            </a:extLst>
          </p:cNvPr>
          <p:cNvSpPr txBox="1"/>
          <p:nvPr/>
        </p:nvSpPr>
        <p:spPr>
          <a:xfrm>
            <a:off x="4237703" y="2181119"/>
            <a:ext cx="7315201" cy="307777"/>
          </a:xfrm>
          <a:prstGeom prst="rect">
            <a:avLst/>
          </a:prstGeom>
          <a:noFill/>
        </p:spPr>
        <p:txBody>
          <a:bodyPr wrap="square">
            <a:spAutoFit/>
          </a:bodyPr>
          <a:lstStyle/>
          <a:p>
            <a:r>
              <a:rPr lang="fr-FR" sz="1400" b="1" dirty="0"/>
              <a:t>6- Interagir avec les Bases de Données via une API REST et Express.js</a:t>
            </a:r>
          </a:p>
        </p:txBody>
      </p:sp>
      <p:sp>
        <p:nvSpPr>
          <p:cNvPr id="12" name="ZoneTexte 11">
            <a:extLst>
              <a:ext uri="{FF2B5EF4-FFF2-40B4-BE49-F238E27FC236}">
                <a16:creationId xmlns:a16="http://schemas.microsoft.com/office/drawing/2014/main" id="{04FCCFCF-649F-9C2F-9A89-63B518FF8CE5}"/>
              </a:ext>
            </a:extLst>
          </p:cNvPr>
          <p:cNvSpPr txBox="1"/>
          <p:nvPr/>
        </p:nvSpPr>
        <p:spPr>
          <a:xfrm>
            <a:off x="4237703" y="2477670"/>
            <a:ext cx="6096000" cy="307777"/>
          </a:xfrm>
          <a:prstGeom prst="rect">
            <a:avLst/>
          </a:prstGeom>
          <a:noFill/>
        </p:spPr>
        <p:txBody>
          <a:bodyPr wrap="square">
            <a:spAutoFit/>
          </a:bodyPr>
          <a:lstStyle>
            <a:defPPr>
              <a:defRPr lang="fr-FR"/>
            </a:defPPr>
            <a:lvl1pPr>
              <a:defRPr b="1" u="sng"/>
            </a:lvl1pPr>
          </a:lstStyle>
          <a:p>
            <a:r>
              <a:rPr lang="fr-FR" sz="1400" u="none" dirty="0"/>
              <a:t>7- Sauvegarde des données avec MySQL</a:t>
            </a:r>
          </a:p>
        </p:txBody>
      </p:sp>
      <p:sp>
        <p:nvSpPr>
          <p:cNvPr id="13" name="ZoneTexte 12">
            <a:extLst>
              <a:ext uri="{FF2B5EF4-FFF2-40B4-BE49-F238E27FC236}">
                <a16:creationId xmlns:a16="http://schemas.microsoft.com/office/drawing/2014/main" id="{84684BBF-D95F-206E-CDC8-21AF3007DF13}"/>
              </a:ext>
            </a:extLst>
          </p:cNvPr>
          <p:cNvSpPr txBox="1"/>
          <p:nvPr/>
        </p:nvSpPr>
        <p:spPr>
          <a:xfrm>
            <a:off x="4247535" y="2796806"/>
            <a:ext cx="3313471" cy="307777"/>
          </a:xfrm>
          <a:prstGeom prst="rect">
            <a:avLst/>
          </a:prstGeom>
          <a:noFill/>
        </p:spPr>
        <p:txBody>
          <a:bodyPr wrap="square">
            <a:spAutoFit/>
          </a:bodyPr>
          <a:lstStyle>
            <a:defPPr>
              <a:defRPr lang="fr-FR"/>
            </a:defPPr>
            <a:lvl1pPr>
              <a:defRPr b="1" u="sng"/>
            </a:lvl1pPr>
          </a:lstStyle>
          <a:p>
            <a:r>
              <a:rPr lang="fr-FR" sz="1400" u="none" dirty="0"/>
              <a:t>8- NodeMailer pour les E-mails</a:t>
            </a:r>
          </a:p>
        </p:txBody>
      </p:sp>
      <p:sp>
        <p:nvSpPr>
          <p:cNvPr id="14" name="ZoneTexte 13">
            <a:extLst>
              <a:ext uri="{FF2B5EF4-FFF2-40B4-BE49-F238E27FC236}">
                <a16:creationId xmlns:a16="http://schemas.microsoft.com/office/drawing/2014/main" id="{BD6DD158-2307-A11E-C23F-B354D7B9B8F0}"/>
              </a:ext>
            </a:extLst>
          </p:cNvPr>
          <p:cNvSpPr txBox="1"/>
          <p:nvPr/>
        </p:nvSpPr>
        <p:spPr>
          <a:xfrm>
            <a:off x="4237703" y="3094010"/>
            <a:ext cx="6096000" cy="307777"/>
          </a:xfrm>
          <a:prstGeom prst="rect">
            <a:avLst/>
          </a:prstGeom>
          <a:noFill/>
        </p:spPr>
        <p:txBody>
          <a:bodyPr wrap="square">
            <a:spAutoFit/>
          </a:bodyPr>
          <a:lstStyle/>
          <a:p>
            <a:r>
              <a:rPr lang="fr-FR" sz="1400" b="1" dirty="0"/>
              <a:t>9- Création de compte et Connexion avec Modales</a:t>
            </a:r>
          </a:p>
        </p:txBody>
      </p:sp>
      <p:sp>
        <p:nvSpPr>
          <p:cNvPr id="15" name="ZoneTexte 14">
            <a:extLst>
              <a:ext uri="{FF2B5EF4-FFF2-40B4-BE49-F238E27FC236}">
                <a16:creationId xmlns:a16="http://schemas.microsoft.com/office/drawing/2014/main" id="{A2C64BC8-DB11-60CB-1D21-21050C07735F}"/>
              </a:ext>
            </a:extLst>
          </p:cNvPr>
          <p:cNvSpPr txBox="1"/>
          <p:nvPr/>
        </p:nvSpPr>
        <p:spPr>
          <a:xfrm>
            <a:off x="4237703" y="3363668"/>
            <a:ext cx="6096000" cy="307777"/>
          </a:xfrm>
          <a:prstGeom prst="rect">
            <a:avLst/>
          </a:prstGeom>
          <a:noFill/>
        </p:spPr>
        <p:txBody>
          <a:bodyPr wrap="square">
            <a:spAutoFit/>
          </a:bodyPr>
          <a:lstStyle/>
          <a:p>
            <a:r>
              <a:rPr lang="fr-FR" sz="1400" b="1" dirty="0"/>
              <a:t>10- Création de Catégories de Menu avec </a:t>
            </a:r>
            <a:r>
              <a:rPr lang="fr-FR" sz="1400" b="1" dirty="0" err="1"/>
              <a:t>react</a:t>
            </a:r>
            <a:r>
              <a:rPr lang="fr-FR" sz="1400" b="1" dirty="0"/>
              <a:t>-modal</a:t>
            </a:r>
          </a:p>
        </p:txBody>
      </p:sp>
      <p:sp>
        <p:nvSpPr>
          <p:cNvPr id="17" name="ZoneTexte 16">
            <a:extLst>
              <a:ext uri="{FF2B5EF4-FFF2-40B4-BE49-F238E27FC236}">
                <a16:creationId xmlns:a16="http://schemas.microsoft.com/office/drawing/2014/main" id="{08256903-571D-6CC4-D2C3-306B155C4FE1}"/>
              </a:ext>
            </a:extLst>
          </p:cNvPr>
          <p:cNvSpPr txBox="1"/>
          <p:nvPr/>
        </p:nvSpPr>
        <p:spPr>
          <a:xfrm>
            <a:off x="4247535" y="3994594"/>
            <a:ext cx="6096000" cy="307777"/>
          </a:xfrm>
          <a:prstGeom prst="rect">
            <a:avLst/>
          </a:prstGeom>
          <a:noFill/>
        </p:spPr>
        <p:txBody>
          <a:bodyPr wrap="square">
            <a:spAutoFit/>
          </a:bodyPr>
          <a:lstStyle/>
          <a:p>
            <a:r>
              <a:rPr lang="fr-FR" sz="1400" b="1" dirty="0"/>
              <a:t>12- Exportation PDF (avec jsPDF)</a:t>
            </a:r>
          </a:p>
        </p:txBody>
      </p:sp>
      <p:sp>
        <p:nvSpPr>
          <p:cNvPr id="18" name="ZoneTexte 17">
            <a:extLst>
              <a:ext uri="{FF2B5EF4-FFF2-40B4-BE49-F238E27FC236}">
                <a16:creationId xmlns:a16="http://schemas.microsoft.com/office/drawing/2014/main" id="{76923446-28C6-530D-C139-5C8ABCE09D03}"/>
              </a:ext>
            </a:extLst>
          </p:cNvPr>
          <p:cNvSpPr txBox="1"/>
          <p:nvPr/>
        </p:nvSpPr>
        <p:spPr>
          <a:xfrm>
            <a:off x="4247535" y="4302954"/>
            <a:ext cx="6096000" cy="307777"/>
          </a:xfrm>
          <a:prstGeom prst="rect">
            <a:avLst/>
          </a:prstGeom>
          <a:noFill/>
        </p:spPr>
        <p:txBody>
          <a:bodyPr wrap="square">
            <a:spAutoFit/>
          </a:bodyPr>
          <a:lstStyle/>
          <a:p>
            <a:r>
              <a:rPr lang="fr-FR" sz="1400" b="1" dirty="0"/>
              <a:t>13- Déconnexion avec API REST et Express.js</a:t>
            </a:r>
          </a:p>
        </p:txBody>
      </p:sp>
      <p:sp>
        <p:nvSpPr>
          <p:cNvPr id="19" name="ZoneTexte 18">
            <a:extLst>
              <a:ext uri="{FF2B5EF4-FFF2-40B4-BE49-F238E27FC236}">
                <a16:creationId xmlns:a16="http://schemas.microsoft.com/office/drawing/2014/main" id="{11F86D4A-8210-3A6F-9FF9-3884A8E54F9C}"/>
              </a:ext>
            </a:extLst>
          </p:cNvPr>
          <p:cNvSpPr txBox="1"/>
          <p:nvPr/>
        </p:nvSpPr>
        <p:spPr>
          <a:xfrm>
            <a:off x="4247535" y="4599125"/>
            <a:ext cx="8278761" cy="307777"/>
          </a:xfrm>
          <a:prstGeom prst="rect">
            <a:avLst/>
          </a:prstGeom>
          <a:noFill/>
        </p:spPr>
        <p:txBody>
          <a:bodyPr wrap="square">
            <a:spAutoFit/>
          </a:bodyPr>
          <a:lstStyle/>
          <a:p>
            <a:r>
              <a:rPr lang="fr-FR" sz="1400" b="1" dirty="0"/>
              <a:t>14- Modification des Informations Utilisateur avec </a:t>
            </a:r>
            <a:r>
              <a:rPr lang="fr-FR" sz="1400" b="1" dirty="0" err="1"/>
              <a:t>Formik</a:t>
            </a:r>
            <a:r>
              <a:rPr lang="fr-FR" sz="1400" b="1" dirty="0"/>
              <a:t> ou </a:t>
            </a:r>
            <a:r>
              <a:rPr lang="fr-FR" sz="1400" b="1" dirty="0" err="1"/>
              <a:t>React</a:t>
            </a:r>
            <a:r>
              <a:rPr lang="fr-FR" sz="1400" b="1" dirty="0"/>
              <a:t> Hook </a:t>
            </a:r>
            <a:r>
              <a:rPr lang="fr-FR" sz="1400" b="1" dirty="0" err="1"/>
              <a:t>Form</a:t>
            </a:r>
            <a:endParaRPr lang="fr-FR" sz="1400" b="1" dirty="0"/>
          </a:p>
        </p:txBody>
      </p:sp>
      <p:sp>
        <p:nvSpPr>
          <p:cNvPr id="20" name="ZoneTexte 19">
            <a:extLst>
              <a:ext uri="{FF2B5EF4-FFF2-40B4-BE49-F238E27FC236}">
                <a16:creationId xmlns:a16="http://schemas.microsoft.com/office/drawing/2014/main" id="{D12132B3-BD81-CB45-E8BA-D8E0494962EE}"/>
              </a:ext>
            </a:extLst>
          </p:cNvPr>
          <p:cNvSpPr txBox="1"/>
          <p:nvPr/>
        </p:nvSpPr>
        <p:spPr>
          <a:xfrm>
            <a:off x="4247535" y="3697840"/>
            <a:ext cx="6096000" cy="307777"/>
          </a:xfrm>
          <a:prstGeom prst="rect">
            <a:avLst/>
          </a:prstGeom>
          <a:noFill/>
        </p:spPr>
        <p:txBody>
          <a:bodyPr wrap="square">
            <a:spAutoFit/>
          </a:bodyPr>
          <a:lstStyle/>
          <a:p>
            <a:r>
              <a:rPr lang="fr-FR" sz="1400" b="1" dirty="0"/>
              <a:t>11- Style du Menu avec Google Fonts</a:t>
            </a:r>
          </a:p>
        </p:txBody>
      </p:sp>
      <p:sp>
        <p:nvSpPr>
          <p:cNvPr id="21" name="ZoneTexte 20">
            <a:extLst>
              <a:ext uri="{FF2B5EF4-FFF2-40B4-BE49-F238E27FC236}">
                <a16:creationId xmlns:a16="http://schemas.microsoft.com/office/drawing/2014/main" id="{F9F627C0-091D-7C76-9ED0-D964A05D4F35}"/>
              </a:ext>
            </a:extLst>
          </p:cNvPr>
          <p:cNvSpPr txBox="1"/>
          <p:nvPr/>
        </p:nvSpPr>
        <p:spPr>
          <a:xfrm>
            <a:off x="4247535" y="5206207"/>
            <a:ext cx="6096000" cy="307777"/>
          </a:xfrm>
          <a:prstGeom prst="rect">
            <a:avLst/>
          </a:prstGeom>
          <a:noFill/>
        </p:spPr>
        <p:txBody>
          <a:bodyPr wrap="square">
            <a:spAutoFit/>
          </a:bodyPr>
          <a:lstStyle>
            <a:defPPr>
              <a:defRPr lang="fr-FR"/>
            </a:defPPr>
            <a:lvl1pPr>
              <a:defRPr b="1" u="sng"/>
            </a:lvl1pPr>
          </a:lstStyle>
          <a:p>
            <a:r>
              <a:rPr lang="fr-FR" sz="1400" u="none" dirty="0"/>
              <a:t>16- Plan de Communication avec Qwenta Durant le Projet</a:t>
            </a:r>
          </a:p>
        </p:txBody>
      </p:sp>
      <p:sp>
        <p:nvSpPr>
          <p:cNvPr id="22" name="ZoneTexte 21">
            <a:extLst>
              <a:ext uri="{FF2B5EF4-FFF2-40B4-BE49-F238E27FC236}">
                <a16:creationId xmlns:a16="http://schemas.microsoft.com/office/drawing/2014/main" id="{7D196826-8C39-80E9-E712-9AAC4677F283}"/>
              </a:ext>
            </a:extLst>
          </p:cNvPr>
          <p:cNvSpPr txBox="1"/>
          <p:nvPr/>
        </p:nvSpPr>
        <p:spPr>
          <a:xfrm>
            <a:off x="4247535" y="4913664"/>
            <a:ext cx="6096000" cy="307777"/>
          </a:xfrm>
          <a:prstGeom prst="rect">
            <a:avLst/>
          </a:prstGeom>
          <a:noFill/>
        </p:spPr>
        <p:txBody>
          <a:bodyPr wrap="square">
            <a:spAutoFit/>
          </a:bodyPr>
          <a:lstStyle>
            <a:defPPr>
              <a:defRPr lang="fr-FR"/>
            </a:defPPr>
            <a:lvl1pPr>
              <a:defRPr b="1" u="sng"/>
            </a:lvl1pPr>
          </a:lstStyle>
          <a:p>
            <a:r>
              <a:rPr lang="fr-FR" sz="1400" u="none" dirty="0"/>
              <a:t>15- Tableau de Bord : Fonctionnalités Principales</a:t>
            </a:r>
          </a:p>
        </p:txBody>
      </p:sp>
      <p:sp>
        <p:nvSpPr>
          <p:cNvPr id="23" name="ZoneTexte 22">
            <a:extLst>
              <a:ext uri="{FF2B5EF4-FFF2-40B4-BE49-F238E27FC236}">
                <a16:creationId xmlns:a16="http://schemas.microsoft.com/office/drawing/2014/main" id="{B7BB6AA0-94B8-B194-57B7-DB72B2437180}"/>
              </a:ext>
            </a:extLst>
          </p:cNvPr>
          <p:cNvSpPr txBox="1"/>
          <p:nvPr/>
        </p:nvSpPr>
        <p:spPr>
          <a:xfrm>
            <a:off x="4237703" y="5493834"/>
            <a:ext cx="6096000" cy="307777"/>
          </a:xfrm>
          <a:prstGeom prst="rect">
            <a:avLst/>
          </a:prstGeom>
          <a:noFill/>
        </p:spPr>
        <p:txBody>
          <a:bodyPr wrap="square">
            <a:spAutoFit/>
          </a:bodyPr>
          <a:lstStyle>
            <a:defPPr>
              <a:defRPr lang="fr-FR"/>
            </a:defPPr>
            <a:lvl1pPr>
              <a:defRPr b="1" u="sng"/>
            </a:lvl1pPr>
          </a:lstStyle>
          <a:p>
            <a:r>
              <a:rPr lang="fr-FR" sz="1400" u="none" dirty="0"/>
              <a:t>17- Domaine et de l'Hébergement</a:t>
            </a:r>
          </a:p>
        </p:txBody>
      </p:sp>
      <p:sp>
        <p:nvSpPr>
          <p:cNvPr id="24" name="ZoneTexte 23">
            <a:extLst>
              <a:ext uri="{FF2B5EF4-FFF2-40B4-BE49-F238E27FC236}">
                <a16:creationId xmlns:a16="http://schemas.microsoft.com/office/drawing/2014/main" id="{10D3F86E-80B7-94F1-FB62-8876DB5194FF}"/>
              </a:ext>
            </a:extLst>
          </p:cNvPr>
          <p:cNvSpPr txBox="1"/>
          <p:nvPr/>
        </p:nvSpPr>
        <p:spPr>
          <a:xfrm>
            <a:off x="4237703" y="5803131"/>
            <a:ext cx="6096000" cy="307777"/>
          </a:xfrm>
          <a:prstGeom prst="rect">
            <a:avLst/>
          </a:prstGeom>
          <a:noFill/>
        </p:spPr>
        <p:txBody>
          <a:bodyPr wrap="square">
            <a:spAutoFit/>
          </a:bodyPr>
          <a:lstStyle/>
          <a:p>
            <a:r>
              <a:rPr lang="fr-FR" sz="1400" b="1" dirty="0"/>
              <a:t>18- Compatibilité Navigateur et Types d'Appareils</a:t>
            </a:r>
          </a:p>
        </p:txBody>
      </p:sp>
      <p:sp>
        <p:nvSpPr>
          <p:cNvPr id="25" name="ZoneTexte 24">
            <a:extLst>
              <a:ext uri="{FF2B5EF4-FFF2-40B4-BE49-F238E27FC236}">
                <a16:creationId xmlns:a16="http://schemas.microsoft.com/office/drawing/2014/main" id="{601FDC4F-2A1D-3DB1-05CB-2ADE247DC25E}"/>
              </a:ext>
            </a:extLst>
          </p:cNvPr>
          <p:cNvSpPr txBox="1"/>
          <p:nvPr/>
        </p:nvSpPr>
        <p:spPr>
          <a:xfrm>
            <a:off x="4247535" y="6125343"/>
            <a:ext cx="6096000" cy="307777"/>
          </a:xfrm>
          <a:prstGeom prst="rect">
            <a:avLst/>
          </a:prstGeom>
          <a:noFill/>
        </p:spPr>
        <p:txBody>
          <a:bodyPr wrap="square">
            <a:spAutoFit/>
          </a:bodyPr>
          <a:lstStyle/>
          <a:p>
            <a:r>
              <a:rPr lang="fr-FR" sz="1400" b="1" dirty="0"/>
              <a:t>19- Présentation des Jalons</a:t>
            </a:r>
          </a:p>
        </p:txBody>
      </p:sp>
      <p:sp>
        <p:nvSpPr>
          <p:cNvPr id="26" name="ZoneTexte 25">
            <a:extLst>
              <a:ext uri="{FF2B5EF4-FFF2-40B4-BE49-F238E27FC236}">
                <a16:creationId xmlns:a16="http://schemas.microsoft.com/office/drawing/2014/main" id="{AF6157AA-868D-C21F-C8F4-2242045D7EB9}"/>
              </a:ext>
            </a:extLst>
          </p:cNvPr>
          <p:cNvSpPr txBox="1"/>
          <p:nvPr/>
        </p:nvSpPr>
        <p:spPr>
          <a:xfrm>
            <a:off x="4247535" y="6397670"/>
            <a:ext cx="6096000" cy="307777"/>
          </a:xfrm>
          <a:prstGeom prst="rect">
            <a:avLst/>
          </a:prstGeom>
          <a:noFill/>
        </p:spPr>
        <p:txBody>
          <a:bodyPr wrap="square">
            <a:spAutoFit/>
          </a:bodyPr>
          <a:lstStyle/>
          <a:p>
            <a:r>
              <a:rPr lang="fr-FR" sz="1400" b="1" dirty="0"/>
              <a:t>20- Conclusion</a:t>
            </a:r>
          </a:p>
        </p:txBody>
      </p:sp>
      <p:sp>
        <p:nvSpPr>
          <p:cNvPr id="9" name="Titre 1">
            <a:extLst>
              <a:ext uri="{FF2B5EF4-FFF2-40B4-BE49-F238E27FC236}">
                <a16:creationId xmlns:a16="http://schemas.microsoft.com/office/drawing/2014/main" id="{C07DB625-2109-EE28-480E-D544EEAFBAE1}"/>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16" name="Connecteur droit 15">
            <a:extLst>
              <a:ext uri="{FF2B5EF4-FFF2-40B4-BE49-F238E27FC236}">
                <a16:creationId xmlns:a16="http://schemas.microsoft.com/office/drawing/2014/main" id="{0C627A04-794C-32CF-6837-900034DAF858}"/>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27" name="Image 26">
            <a:extLst>
              <a:ext uri="{FF2B5EF4-FFF2-40B4-BE49-F238E27FC236}">
                <a16:creationId xmlns:a16="http://schemas.microsoft.com/office/drawing/2014/main" id="{3F08778E-C92B-42E3-5581-3FB75D6F4E05}"/>
              </a:ext>
            </a:extLst>
          </p:cNvPr>
          <p:cNvPicPr>
            <a:picLocks noChangeAspect="1"/>
          </p:cNvPicPr>
          <p:nvPr/>
        </p:nvPicPr>
        <p:blipFill>
          <a:blip r:embed="rId2"/>
          <a:stretch>
            <a:fillRect/>
          </a:stretch>
        </p:blipFill>
        <p:spPr>
          <a:xfrm>
            <a:off x="7843899" y="137651"/>
            <a:ext cx="818321" cy="390485"/>
          </a:xfrm>
          <a:prstGeom prst="rect">
            <a:avLst/>
          </a:prstGeom>
        </p:spPr>
      </p:pic>
      <p:pic>
        <p:nvPicPr>
          <p:cNvPr id="28" name="Image 27">
            <a:extLst>
              <a:ext uri="{FF2B5EF4-FFF2-40B4-BE49-F238E27FC236}">
                <a16:creationId xmlns:a16="http://schemas.microsoft.com/office/drawing/2014/main" id="{DC4D4F4D-F29A-52F2-36C4-2DD89C458F85}"/>
              </a:ext>
            </a:extLst>
          </p:cNvPr>
          <p:cNvPicPr>
            <a:picLocks noChangeAspect="1"/>
          </p:cNvPicPr>
          <p:nvPr/>
        </p:nvPicPr>
        <p:blipFill>
          <a:blip r:embed="rId3"/>
          <a:stretch>
            <a:fillRect/>
          </a:stretch>
        </p:blipFill>
        <p:spPr>
          <a:xfrm>
            <a:off x="344128" y="192144"/>
            <a:ext cx="1619250" cy="400050"/>
          </a:xfrm>
          <a:prstGeom prst="rect">
            <a:avLst/>
          </a:prstGeom>
        </p:spPr>
      </p:pic>
    </p:spTree>
    <p:extLst>
      <p:ext uri="{BB962C8B-B14F-4D97-AF65-F5344CB8AC3E}">
        <p14:creationId xmlns:p14="http://schemas.microsoft.com/office/powerpoint/2010/main" val="4200544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FD7C8A8-7445-683C-3B43-C702EAC49CDD}"/>
              </a:ext>
            </a:extLst>
          </p:cNvPr>
          <p:cNvSpPr txBox="1"/>
          <p:nvPr/>
        </p:nvSpPr>
        <p:spPr>
          <a:xfrm>
            <a:off x="344129" y="639098"/>
            <a:ext cx="1840271" cy="369332"/>
          </a:xfrm>
          <a:prstGeom prst="rect">
            <a:avLst/>
          </a:prstGeom>
          <a:solidFill>
            <a:srgbClr val="F4E8DA"/>
          </a:solidFill>
        </p:spPr>
        <p:txBody>
          <a:bodyPr wrap="square">
            <a:spAutoFit/>
          </a:bodyPr>
          <a:lstStyle/>
          <a:p>
            <a:r>
              <a:rPr lang="fr-FR" b="1" u="sng" dirty="0">
                <a:solidFill>
                  <a:srgbClr val="8FC9B5"/>
                </a:solidFill>
              </a:rPr>
              <a:t>20- Conclusion </a:t>
            </a:r>
          </a:p>
        </p:txBody>
      </p:sp>
      <p:sp>
        <p:nvSpPr>
          <p:cNvPr id="7" name="ZoneTexte 6">
            <a:extLst>
              <a:ext uri="{FF2B5EF4-FFF2-40B4-BE49-F238E27FC236}">
                <a16:creationId xmlns:a16="http://schemas.microsoft.com/office/drawing/2014/main" id="{F0F38A0C-2435-8697-8354-8DBC82296A1F}"/>
              </a:ext>
            </a:extLst>
          </p:cNvPr>
          <p:cNvSpPr txBox="1"/>
          <p:nvPr/>
        </p:nvSpPr>
        <p:spPr>
          <a:xfrm>
            <a:off x="344129" y="1077256"/>
            <a:ext cx="11493910" cy="369332"/>
          </a:xfrm>
          <a:prstGeom prst="rect">
            <a:avLst/>
          </a:prstGeom>
          <a:noFill/>
        </p:spPr>
        <p:txBody>
          <a:bodyPr wrap="square">
            <a:spAutoFit/>
          </a:bodyPr>
          <a:lstStyle/>
          <a:p>
            <a:r>
              <a:rPr lang="fr-FR" dirty="0"/>
              <a:t>Au terme de cette présentation, nous avons examiné en détail la conception et le développement de Menu Maker.</a:t>
            </a:r>
          </a:p>
        </p:txBody>
      </p:sp>
      <p:sp>
        <p:nvSpPr>
          <p:cNvPr id="9" name="ZoneTexte 8">
            <a:extLst>
              <a:ext uri="{FF2B5EF4-FFF2-40B4-BE49-F238E27FC236}">
                <a16:creationId xmlns:a16="http://schemas.microsoft.com/office/drawing/2014/main" id="{50E1EE75-C2AF-82E9-EB9B-5A2E1DC6FE9F}"/>
              </a:ext>
            </a:extLst>
          </p:cNvPr>
          <p:cNvSpPr txBox="1"/>
          <p:nvPr/>
        </p:nvSpPr>
        <p:spPr>
          <a:xfrm>
            <a:off x="344129" y="1483770"/>
            <a:ext cx="6096000" cy="369332"/>
          </a:xfrm>
          <a:prstGeom prst="rect">
            <a:avLst/>
          </a:prstGeom>
          <a:noFill/>
        </p:spPr>
        <p:txBody>
          <a:bodyPr wrap="square">
            <a:spAutoFit/>
          </a:bodyPr>
          <a:lstStyle/>
          <a:p>
            <a:r>
              <a:rPr lang="fr-FR" dirty="0"/>
              <a:t>En résumé, les principaux points abordés sont  :</a:t>
            </a:r>
          </a:p>
        </p:txBody>
      </p:sp>
      <p:sp>
        <p:nvSpPr>
          <p:cNvPr id="11" name="ZoneTexte 10">
            <a:extLst>
              <a:ext uri="{FF2B5EF4-FFF2-40B4-BE49-F238E27FC236}">
                <a16:creationId xmlns:a16="http://schemas.microsoft.com/office/drawing/2014/main" id="{ED707C43-A8CB-59BB-5BF3-EFD9EE17EB40}"/>
              </a:ext>
            </a:extLst>
          </p:cNvPr>
          <p:cNvSpPr txBox="1"/>
          <p:nvPr/>
        </p:nvSpPr>
        <p:spPr>
          <a:xfrm>
            <a:off x="2505261" y="2397565"/>
            <a:ext cx="8132259" cy="3261855"/>
          </a:xfrm>
          <a:prstGeom prst="rect">
            <a:avLst/>
          </a:prstGeom>
          <a:solidFill>
            <a:srgbClr val="F4E8DA"/>
          </a:solid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nSpc>
                <a:spcPct val="150000"/>
              </a:lnSpc>
              <a:buFont typeface="+mj-lt"/>
              <a:buAutoNum type="arabicPeriod"/>
            </a:pPr>
            <a:r>
              <a:rPr lang="fr-FR" sz="2800" b="1" u="sng" dirty="0">
                <a:solidFill>
                  <a:srgbClr val="8FC9B5"/>
                </a:solidFill>
              </a:rPr>
              <a:t>Introduction à Menu Maker </a:t>
            </a:r>
          </a:p>
          <a:p>
            <a:pPr marL="342900" indent="-342900">
              <a:lnSpc>
                <a:spcPct val="150000"/>
              </a:lnSpc>
              <a:buFont typeface="+mj-lt"/>
              <a:buAutoNum type="arabicPeriod"/>
            </a:pPr>
            <a:r>
              <a:rPr lang="fr-FR" sz="2800" b="1" u="sng" dirty="0">
                <a:solidFill>
                  <a:srgbClr val="8FC9B5"/>
                </a:solidFill>
              </a:rPr>
              <a:t>Architecture et Technologies Utilisées  </a:t>
            </a:r>
          </a:p>
          <a:p>
            <a:pPr marL="342900" indent="-342900">
              <a:lnSpc>
                <a:spcPct val="150000"/>
              </a:lnSpc>
              <a:buFont typeface="+mj-lt"/>
              <a:buAutoNum type="arabicPeriod"/>
            </a:pPr>
            <a:r>
              <a:rPr lang="fr-FR" sz="2800" b="1" u="sng" dirty="0">
                <a:solidFill>
                  <a:srgbClr val="8FC9B5"/>
                </a:solidFill>
              </a:rPr>
              <a:t>Fonctionnalités Clés </a:t>
            </a:r>
            <a:endParaRPr lang="fr-FR" sz="2800" dirty="0">
              <a:solidFill>
                <a:srgbClr val="8FC9B5"/>
              </a:solidFill>
            </a:endParaRPr>
          </a:p>
          <a:p>
            <a:pPr marL="342900" indent="-342900">
              <a:lnSpc>
                <a:spcPct val="150000"/>
              </a:lnSpc>
              <a:buFont typeface="+mj-lt"/>
              <a:buAutoNum type="arabicPeriod"/>
            </a:pPr>
            <a:r>
              <a:rPr lang="fr-FR" sz="2800" b="1" u="sng" dirty="0">
                <a:solidFill>
                  <a:srgbClr val="8FC9B5"/>
                </a:solidFill>
              </a:rPr>
              <a:t>Plan de Communication et de Livraison </a:t>
            </a:r>
            <a:endParaRPr lang="fr-FR" sz="2800" dirty="0">
              <a:solidFill>
                <a:srgbClr val="8FC9B5"/>
              </a:solidFill>
            </a:endParaRPr>
          </a:p>
          <a:p>
            <a:pPr marL="342900" indent="-342900">
              <a:lnSpc>
                <a:spcPct val="150000"/>
              </a:lnSpc>
              <a:buFont typeface="+mj-lt"/>
              <a:buAutoNum type="arabicPeriod"/>
            </a:pPr>
            <a:r>
              <a:rPr lang="fr-FR" sz="2800" b="1" u="sng" dirty="0">
                <a:solidFill>
                  <a:srgbClr val="8FC9B5"/>
                </a:solidFill>
              </a:rPr>
              <a:t>Compatibilité et Accessibilité </a:t>
            </a:r>
            <a:endParaRPr lang="fr-FR" sz="2800" dirty="0">
              <a:solidFill>
                <a:srgbClr val="8FC9B5"/>
              </a:solidFill>
            </a:endParaRPr>
          </a:p>
        </p:txBody>
      </p:sp>
      <p:sp>
        <p:nvSpPr>
          <p:cNvPr id="2" name="Titre 1">
            <a:extLst>
              <a:ext uri="{FF2B5EF4-FFF2-40B4-BE49-F238E27FC236}">
                <a16:creationId xmlns:a16="http://schemas.microsoft.com/office/drawing/2014/main" id="{86BEBE5F-3B97-EECB-2BE6-2BE55E8A253A}"/>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5" name="Connecteur droit 4">
            <a:extLst>
              <a:ext uri="{FF2B5EF4-FFF2-40B4-BE49-F238E27FC236}">
                <a16:creationId xmlns:a16="http://schemas.microsoft.com/office/drawing/2014/main" id="{823BF285-7C1F-94FE-5BFD-3F078732A5DD}"/>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8" name="Image 7">
            <a:extLst>
              <a:ext uri="{FF2B5EF4-FFF2-40B4-BE49-F238E27FC236}">
                <a16:creationId xmlns:a16="http://schemas.microsoft.com/office/drawing/2014/main" id="{24FAB883-ED39-508E-570A-65B7C246CD45}"/>
              </a:ext>
            </a:extLst>
          </p:cNvPr>
          <p:cNvPicPr>
            <a:picLocks noChangeAspect="1"/>
          </p:cNvPicPr>
          <p:nvPr/>
        </p:nvPicPr>
        <p:blipFill>
          <a:blip r:embed="rId3"/>
          <a:stretch>
            <a:fillRect/>
          </a:stretch>
        </p:blipFill>
        <p:spPr>
          <a:xfrm>
            <a:off x="7843899" y="137651"/>
            <a:ext cx="818321" cy="390485"/>
          </a:xfrm>
          <a:prstGeom prst="rect">
            <a:avLst/>
          </a:prstGeom>
        </p:spPr>
      </p:pic>
      <p:pic>
        <p:nvPicPr>
          <p:cNvPr id="10" name="Image 9">
            <a:extLst>
              <a:ext uri="{FF2B5EF4-FFF2-40B4-BE49-F238E27FC236}">
                <a16:creationId xmlns:a16="http://schemas.microsoft.com/office/drawing/2014/main" id="{E0CFED03-3949-F300-FC09-4B0917410B4C}"/>
              </a:ext>
            </a:extLst>
          </p:cNvPr>
          <p:cNvPicPr>
            <a:picLocks noChangeAspect="1"/>
          </p:cNvPicPr>
          <p:nvPr/>
        </p:nvPicPr>
        <p:blipFill>
          <a:blip r:embed="rId4"/>
          <a:stretch>
            <a:fillRect/>
          </a:stretch>
        </p:blipFill>
        <p:spPr>
          <a:xfrm>
            <a:off x="344128" y="192144"/>
            <a:ext cx="1619250" cy="400050"/>
          </a:xfrm>
          <a:prstGeom prst="rect">
            <a:avLst/>
          </a:prstGeom>
        </p:spPr>
      </p:pic>
    </p:spTree>
    <p:extLst>
      <p:ext uri="{BB962C8B-B14F-4D97-AF65-F5344CB8AC3E}">
        <p14:creationId xmlns:p14="http://schemas.microsoft.com/office/powerpoint/2010/main" val="389366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72E612B6-1F01-EB2C-8174-8980B8C0FA36}"/>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6" name="Connecteur droit 5">
            <a:extLst>
              <a:ext uri="{FF2B5EF4-FFF2-40B4-BE49-F238E27FC236}">
                <a16:creationId xmlns:a16="http://schemas.microsoft.com/office/drawing/2014/main" id="{DA6EBBBB-49C1-C3F1-CCD0-849435DCE7D8}"/>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sp>
        <p:nvSpPr>
          <p:cNvPr id="8" name="ZoneTexte 7">
            <a:extLst>
              <a:ext uri="{FF2B5EF4-FFF2-40B4-BE49-F238E27FC236}">
                <a16:creationId xmlns:a16="http://schemas.microsoft.com/office/drawing/2014/main" id="{EBEC2F74-5D1F-ADE3-D95F-7A5E952AC984}"/>
              </a:ext>
            </a:extLst>
          </p:cNvPr>
          <p:cNvSpPr txBox="1"/>
          <p:nvPr/>
        </p:nvSpPr>
        <p:spPr>
          <a:xfrm>
            <a:off x="344128" y="833860"/>
            <a:ext cx="6882582" cy="2960875"/>
          </a:xfrm>
          <a:prstGeom prst="rect">
            <a:avLst/>
          </a:prstGeom>
          <a:noFill/>
        </p:spPr>
        <p:txBody>
          <a:bodyPr wrap="square">
            <a:spAutoFit/>
          </a:bodyPr>
          <a:lstStyle/>
          <a:p>
            <a:pPr>
              <a:lnSpc>
                <a:spcPct val="150000"/>
              </a:lnSpc>
            </a:pPr>
            <a:endParaRPr lang="fr-FR" dirty="0"/>
          </a:p>
          <a:p>
            <a:pPr>
              <a:lnSpc>
                <a:spcPct val="150000"/>
              </a:lnSpc>
            </a:pPr>
            <a:r>
              <a:rPr lang="fr-FR" dirty="0"/>
              <a:t>Menu Maker vise à simplifier le processus de création, de personnalisation et de gestion des menus.</a:t>
            </a:r>
          </a:p>
          <a:p>
            <a:pPr>
              <a:lnSpc>
                <a:spcPct val="150000"/>
              </a:lnSpc>
            </a:pPr>
            <a:endParaRPr lang="fr-FR" dirty="0"/>
          </a:p>
          <a:p>
            <a:pPr>
              <a:lnSpc>
                <a:spcPct val="150000"/>
              </a:lnSpc>
            </a:pPr>
            <a:r>
              <a:rPr lang="fr-FR" b="1" i="1" u="sng" dirty="0"/>
              <a:t>L'objectif :</a:t>
            </a:r>
          </a:p>
          <a:p>
            <a:pPr marL="800100" lvl="1" indent="-342900">
              <a:lnSpc>
                <a:spcPct val="150000"/>
              </a:lnSpc>
              <a:buFont typeface="+mj-lt"/>
              <a:buAutoNum type="alphaUcPeriod"/>
            </a:pPr>
            <a:r>
              <a:rPr lang="fr-FR" dirty="0"/>
              <a:t>Exporter des menus professionnels au format PDF, </a:t>
            </a:r>
          </a:p>
          <a:p>
            <a:pPr marL="800100" lvl="1" indent="-342900">
              <a:lnSpc>
                <a:spcPct val="150000"/>
              </a:lnSpc>
              <a:buFont typeface="+mj-lt"/>
              <a:buAutoNum type="alphaUcPeriod"/>
            </a:pPr>
            <a:r>
              <a:rPr lang="fr-FR" dirty="0"/>
              <a:t>Les publier sur Instagram et Deliveroo.</a:t>
            </a:r>
          </a:p>
        </p:txBody>
      </p:sp>
      <p:pic>
        <p:nvPicPr>
          <p:cNvPr id="10" name="Image 9">
            <a:extLst>
              <a:ext uri="{FF2B5EF4-FFF2-40B4-BE49-F238E27FC236}">
                <a16:creationId xmlns:a16="http://schemas.microsoft.com/office/drawing/2014/main" id="{94A06462-4249-161A-0419-583B69F62EB7}"/>
              </a:ext>
            </a:extLst>
          </p:cNvPr>
          <p:cNvPicPr>
            <a:picLocks noChangeAspect="1"/>
          </p:cNvPicPr>
          <p:nvPr/>
        </p:nvPicPr>
        <p:blipFill>
          <a:blip r:embed="rId2"/>
          <a:stretch>
            <a:fillRect/>
          </a:stretch>
        </p:blipFill>
        <p:spPr>
          <a:xfrm>
            <a:off x="7226710" y="942841"/>
            <a:ext cx="4188542" cy="2692634"/>
          </a:xfrm>
          <a:prstGeom prst="rect">
            <a:avLst/>
          </a:prstGeom>
          <a:ln>
            <a:noFill/>
          </a:ln>
          <a:effectLst>
            <a:outerShdw blurRad="292100" dist="139700" dir="2700000" algn="tl" rotWithShape="0">
              <a:srgbClr val="333333">
                <a:alpha val="65000"/>
              </a:srgbClr>
            </a:outerShdw>
          </a:effectLst>
        </p:spPr>
      </p:pic>
      <p:sp>
        <p:nvSpPr>
          <p:cNvPr id="12" name="ZoneTexte 11">
            <a:extLst>
              <a:ext uri="{FF2B5EF4-FFF2-40B4-BE49-F238E27FC236}">
                <a16:creationId xmlns:a16="http://schemas.microsoft.com/office/drawing/2014/main" id="{00858BAC-3286-3E0F-23CB-063E811BE319}"/>
              </a:ext>
            </a:extLst>
          </p:cNvPr>
          <p:cNvSpPr txBox="1"/>
          <p:nvPr/>
        </p:nvSpPr>
        <p:spPr>
          <a:xfrm>
            <a:off x="344129" y="750588"/>
            <a:ext cx="3313471" cy="369332"/>
          </a:xfrm>
          <a:prstGeom prst="rect">
            <a:avLst/>
          </a:prstGeom>
          <a:solidFill>
            <a:srgbClr val="F4E8DA"/>
          </a:solidFill>
        </p:spPr>
        <p:txBody>
          <a:bodyPr wrap="square">
            <a:spAutoFit/>
          </a:bodyPr>
          <a:lstStyle/>
          <a:p>
            <a:r>
              <a:rPr lang="fr-FR" b="1" u="sng" dirty="0">
                <a:solidFill>
                  <a:srgbClr val="8FC9B5"/>
                </a:solidFill>
              </a:rPr>
              <a:t>1- Introduction à Menu Maker </a:t>
            </a:r>
          </a:p>
        </p:txBody>
      </p:sp>
      <p:sp>
        <p:nvSpPr>
          <p:cNvPr id="13" name="ZoneTexte 12">
            <a:extLst>
              <a:ext uri="{FF2B5EF4-FFF2-40B4-BE49-F238E27FC236}">
                <a16:creationId xmlns:a16="http://schemas.microsoft.com/office/drawing/2014/main" id="{79ACAE54-7B90-C597-18B6-28845D764F54}"/>
              </a:ext>
            </a:extLst>
          </p:cNvPr>
          <p:cNvSpPr txBox="1"/>
          <p:nvPr/>
        </p:nvSpPr>
        <p:spPr>
          <a:xfrm>
            <a:off x="287919" y="4578528"/>
            <a:ext cx="2084112" cy="369332"/>
          </a:xfrm>
          <a:prstGeom prst="rect">
            <a:avLst/>
          </a:prstGeom>
          <a:solidFill>
            <a:srgbClr val="F4E8DA"/>
          </a:solidFill>
        </p:spPr>
        <p:txBody>
          <a:bodyPr wrap="square">
            <a:spAutoFit/>
          </a:bodyPr>
          <a:lstStyle/>
          <a:p>
            <a:r>
              <a:rPr lang="fr-FR" b="1" u="sng" dirty="0">
                <a:solidFill>
                  <a:srgbClr val="8FC9B5"/>
                </a:solidFill>
                <a:highlight>
                  <a:srgbClr val="F4E8DA"/>
                </a:highlight>
              </a:rPr>
              <a:t>2- Public ciblé</a:t>
            </a:r>
          </a:p>
        </p:txBody>
      </p:sp>
      <p:sp>
        <p:nvSpPr>
          <p:cNvPr id="15" name="ZoneTexte 14">
            <a:extLst>
              <a:ext uri="{FF2B5EF4-FFF2-40B4-BE49-F238E27FC236}">
                <a16:creationId xmlns:a16="http://schemas.microsoft.com/office/drawing/2014/main" id="{4C81EE8F-22C1-8098-DDFB-E37A95F4B9BC}"/>
              </a:ext>
            </a:extLst>
          </p:cNvPr>
          <p:cNvSpPr txBox="1"/>
          <p:nvPr/>
        </p:nvSpPr>
        <p:spPr>
          <a:xfrm>
            <a:off x="2316725" y="5390870"/>
            <a:ext cx="9819970" cy="883383"/>
          </a:xfrm>
          <a:prstGeom prst="rect">
            <a:avLst/>
          </a:prstGeom>
          <a:noFill/>
        </p:spPr>
        <p:txBody>
          <a:bodyPr wrap="square">
            <a:spAutoFit/>
          </a:bodyPr>
          <a:lstStyle/>
          <a:p>
            <a:pPr>
              <a:lnSpc>
                <a:spcPct val="150000"/>
              </a:lnSpc>
            </a:pPr>
            <a:r>
              <a:rPr lang="fr-FR" dirty="0"/>
              <a:t>Menu Maker s'adresse aux restaurateurs passionnés qui cherchent à offrir une expérience  culinaire exceptionnelle à leurs clients. </a:t>
            </a:r>
          </a:p>
        </p:txBody>
      </p:sp>
      <p:pic>
        <p:nvPicPr>
          <p:cNvPr id="18" name="Image 17">
            <a:extLst>
              <a:ext uri="{FF2B5EF4-FFF2-40B4-BE49-F238E27FC236}">
                <a16:creationId xmlns:a16="http://schemas.microsoft.com/office/drawing/2014/main" id="{B9B10465-03D9-2917-1B44-671349FE9855}"/>
              </a:ext>
            </a:extLst>
          </p:cNvPr>
          <p:cNvPicPr>
            <a:picLocks noChangeAspect="1"/>
          </p:cNvPicPr>
          <p:nvPr/>
        </p:nvPicPr>
        <p:blipFill rotWithShape="1">
          <a:blip r:embed="rId3"/>
          <a:srcRect l="27258" t="13924" r="28956" b="14477"/>
          <a:stretch/>
        </p:blipFill>
        <p:spPr>
          <a:xfrm>
            <a:off x="106329" y="4969782"/>
            <a:ext cx="2010062" cy="1725561"/>
          </a:xfrm>
          <a:prstGeom prst="ellipse">
            <a:avLst/>
          </a:prstGeom>
          <a:ln>
            <a:noFill/>
          </a:ln>
          <a:effectLst>
            <a:softEdge rad="112500"/>
          </a:effectLst>
        </p:spPr>
      </p:pic>
      <p:pic>
        <p:nvPicPr>
          <p:cNvPr id="2" name="Image 1">
            <a:extLst>
              <a:ext uri="{FF2B5EF4-FFF2-40B4-BE49-F238E27FC236}">
                <a16:creationId xmlns:a16="http://schemas.microsoft.com/office/drawing/2014/main" id="{CA890F9C-BF29-C44E-A4DE-3033BCAB3163}"/>
              </a:ext>
            </a:extLst>
          </p:cNvPr>
          <p:cNvPicPr>
            <a:picLocks noChangeAspect="1"/>
          </p:cNvPicPr>
          <p:nvPr/>
        </p:nvPicPr>
        <p:blipFill>
          <a:blip r:embed="rId4"/>
          <a:stretch>
            <a:fillRect/>
          </a:stretch>
        </p:blipFill>
        <p:spPr>
          <a:xfrm>
            <a:off x="7843899" y="137651"/>
            <a:ext cx="818321" cy="390485"/>
          </a:xfrm>
          <a:prstGeom prst="rect">
            <a:avLst/>
          </a:prstGeom>
        </p:spPr>
      </p:pic>
      <p:pic>
        <p:nvPicPr>
          <p:cNvPr id="3" name="Image 2">
            <a:extLst>
              <a:ext uri="{FF2B5EF4-FFF2-40B4-BE49-F238E27FC236}">
                <a16:creationId xmlns:a16="http://schemas.microsoft.com/office/drawing/2014/main" id="{C3FFA5EB-9E9A-5C13-01AA-E66456F36A59}"/>
              </a:ext>
            </a:extLst>
          </p:cNvPr>
          <p:cNvPicPr>
            <a:picLocks noChangeAspect="1"/>
          </p:cNvPicPr>
          <p:nvPr/>
        </p:nvPicPr>
        <p:blipFill>
          <a:blip r:embed="rId5"/>
          <a:stretch>
            <a:fillRect/>
          </a:stretch>
        </p:blipFill>
        <p:spPr>
          <a:xfrm>
            <a:off x="344128" y="192144"/>
            <a:ext cx="1619250" cy="400050"/>
          </a:xfrm>
          <a:prstGeom prst="rect">
            <a:avLst/>
          </a:prstGeom>
        </p:spPr>
      </p:pic>
    </p:spTree>
    <p:extLst>
      <p:ext uri="{BB962C8B-B14F-4D97-AF65-F5344CB8AC3E}">
        <p14:creationId xmlns:p14="http://schemas.microsoft.com/office/powerpoint/2010/main" val="348736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8B48CD8-CB87-A817-4B4E-102DD484A911}"/>
              </a:ext>
            </a:extLst>
          </p:cNvPr>
          <p:cNvSpPr txBox="1"/>
          <p:nvPr/>
        </p:nvSpPr>
        <p:spPr>
          <a:xfrm>
            <a:off x="422786" y="1127317"/>
            <a:ext cx="11179279" cy="646331"/>
          </a:xfrm>
          <a:prstGeom prst="rect">
            <a:avLst/>
          </a:prstGeom>
          <a:noFill/>
        </p:spPr>
        <p:txBody>
          <a:bodyPr wrap="square">
            <a:spAutoFit/>
          </a:bodyPr>
          <a:lstStyle/>
          <a:p>
            <a:r>
              <a:rPr lang="fr-FR" dirty="0"/>
              <a:t>Cette illustration présente l'architecture client-serveur de l'application Menu Maker, décrivant comment les différentes technologies interagissent pour offrir une expérience utilisateur fluide.</a:t>
            </a:r>
          </a:p>
        </p:txBody>
      </p:sp>
      <p:sp>
        <p:nvSpPr>
          <p:cNvPr id="7" name="ZoneTexte 6">
            <a:extLst>
              <a:ext uri="{FF2B5EF4-FFF2-40B4-BE49-F238E27FC236}">
                <a16:creationId xmlns:a16="http://schemas.microsoft.com/office/drawing/2014/main" id="{5DB7914A-1D4B-4DBA-A1EE-02DFA99BEE18}"/>
              </a:ext>
            </a:extLst>
          </p:cNvPr>
          <p:cNvSpPr txBox="1"/>
          <p:nvPr/>
        </p:nvSpPr>
        <p:spPr>
          <a:xfrm>
            <a:off x="422787" y="685291"/>
            <a:ext cx="2736974" cy="369332"/>
          </a:xfrm>
          <a:prstGeom prst="rect">
            <a:avLst/>
          </a:prstGeom>
          <a:solidFill>
            <a:srgbClr val="F4E8DA"/>
          </a:solidFill>
        </p:spPr>
        <p:txBody>
          <a:bodyPr wrap="square">
            <a:spAutoFit/>
          </a:bodyPr>
          <a:lstStyle/>
          <a:p>
            <a:r>
              <a:rPr lang="fr-FR" b="1" u="sng" dirty="0">
                <a:solidFill>
                  <a:srgbClr val="8FC9B5"/>
                </a:solidFill>
              </a:rPr>
              <a:t>3- Architecture globale</a:t>
            </a:r>
          </a:p>
        </p:txBody>
      </p:sp>
      <p:pic>
        <p:nvPicPr>
          <p:cNvPr id="8" name="Image 7">
            <a:extLst>
              <a:ext uri="{FF2B5EF4-FFF2-40B4-BE49-F238E27FC236}">
                <a16:creationId xmlns:a16="http://schemas.microsoft.com/office/drawing/2014/main" id="{98004E29-EA64-6127-A360-EA984AF12CC7}"/>
              </a:ext>
            </a:extLst>
          </p:cNvPr>
          <p:cNvPicPr>
            <a:picLocks noChangeAspect="1"/>
          </p:cNvPicPr>
          <p:nvPr/>
        </p:nvPicPr>
        <p:blipFill>
          <a:blip r:embed="rId2"/>
          <a:stretch>
            <a:fillRect/>
          </a:stretch>
        </p:blipFill>
        <p:spPr>
          <a:xfrm>
            <a:off x="344129" y="4830408"/>
            <a:ext cx="1268361" cy="1268361"/>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B8BF9B40-0B8D-2101-4A8C-08362BD24BEC}"/>
              </a:ext>
            </a:extLst>
          </p:cNvPr>
          <p:cNvPicPr>
            <a:picLocks noChangeAspect="1"/>
          </p:cNvPicPr>
          <p:nvPr/>
        </p:nvPicPr>
        <p:blipFill>
          <a:blip r:embed="rId3"/>
          <a:stretch>
            <a:fillRect/>
          </a:stretch>
        </p:blipFill>
        <p:spPr>
          <a:xfrm>
            <a:off x="3237893" y="2463281"/>
            <a:ext cx="1358542" cy="892616"/>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0E8A073E-C923-3E07-9C3A-8734F8467E7F}"/>
              </a:ext>
            </a:extLst>
          </p:cNvPr>
          <p:cNvPicPr>
            <a:picLocks noChangeAspect="1"/>
          </p:cNvPicPr>
          <p:nvPr/>
        </p:nvPicPr>
        <p:blipFill>
          <a:blip r:embed="rId4"/>
          <a:stretch>
            <a:fillRect/>
          </a:stretch>
        </p:blipFill>
        <p:spPr>
          <a:xfrm>
            <a:off x="6096000" y="2205474"/>
            <a:ext cx="1549806" cy="945004"/>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90FD300B-6B26-6F65-9918-E6983CEC9D0C}"/>
              </a:ext>
            </a:extLst>
          </p:cNvPr>
          <p:cNvPicPr>
            <a:picLocks noChangeAspect="1"/>
          </p:cNvPicPr>
          <p:nvPr/>
        </p:nvPicPr>
        <p:blipFill>
          <a:blip r:embed="rId5"/>
          <a:stretch>
            <a:fillRect/>
          </a:stretch>
        </p:blipFill>
        <p:spPr>
          <a:xfrm>
            <a:off x="6096000" y="3811229"/>
            <a:ext cx="1847850" cy="2476500"/>
          </a:xfrm>
          <a:prstGeom prst="rect">
            <a:avLst/>
          </a:prstGeom>
        </p:spPr>
      </p:pic>
      <p:pic>
        <p:nvPicPr>
          <p:cNvPr id="13" name="Image 12">
            <a:extLst>
              <a:ext uri="{FF2B5EF4-FFF2-40B4-BE49-F238E27FC236}">
                <a16:creationId xmlns:a16="http://schemas.microsoft.com/office/drawing/2014/main" id="{31C79F9C-867F-D918-B35B-9AABC00C89D8}"/>
              </a:ext>
            </a:extLst>
          </p:cNvPr>
          <p:cNvPicPr>
            <a:picLocks noChangeAspect="1"/>
          </p:cNvPicPr>
          <p:nvPr/>
        </p:nvPicPr>
        <p:blipFill>
          <a:blip r:embed="rId6"/>
          <a:stretch>
            <a:fillRect/>
          </a:stretch>
        </p:blipFill>
        <p:spPr>
          <a:xfrm>
            <a:off x="2526584" y="4226026"/>
            <a:ext cx="2143125" cy="2143125"/>
          </a:xfrm>
          <a:prstGeom prst="rect">
            <a:avLst/>
          </a:prstGeom>
        </p:spPr>
      </p:pic>
      <p:pic>
        <p:nvPicPr>
          <p:cNvPr id="14" name="Image 13">
            <a:extLst>
              <a:ext uri="{FF2B5EF4-FFF2-40B4-BE49-F238E27FC236}">
                <a16:creationId xmlns:a16="http://schemas.microsoft.com/office/drawing/2014/main" id="{A36B1124-1FD9-026D-D0D7-00893E5B7E4B}"/>
              </a:ext>
            </a:extLst>
          </p:cNvPr>
          <p:cNvPicPr>
            <a:picLocks noChangeAspect="1"/>
          </p:cNvPicPr>
          <p:nvPr/>
        </p:nvPicPr>
        <p:blipFill>
          <a:blip r:embed="rId7"/>
          <a:stretch>
            <a:fillRect/>
          </a:stretch>
        </p:blipFill>
        <p:spPr>
          <a:xfrm>
            <a:off x="9370141" y="3979913"/>
            <a:ext cx="2432869" cy="2432869"/>
          </a:xfrm>
          <a:prstGeom prst="rect">
            <a:avLst/>
          </a:prstGeom>
        </p:spPr>
      </p:pic>
      <p:pic>
        <p:nvPicPr>
          <p:cNvPr id="15" name="Image 14">
            <a:extLst>
              <a:ext uri="{FF2B5EF4-FFF2-40B4-BE49-F238E27FC236}">
                <a16:creationId xmlns:a16="http://schemas.microsoft.com/office/drawing/2014/main" id="{8B59FFB1-CDB0-4932-8764-0CA690101800}"/>
              </a:ext>
            </a:extLst>
          </p:cNvPr>
          <p:cNvPicPr>
            <a:picLocks noChangeAspect="1"/>
          </p:cNvPicPr>
          <p:nvPr/>
        </p:nvPicPr>
        <p:blipFill>
          <a:blip r:embed="rId8"/>
          <a:stretch>
            <a:fillRect/>
          </a:stretch>
        </p:blipFill>
        <p:spPr>
          <a:xfrm>
            <a:off x="9370141" y="1846342"/>
            <a:ext cx="2210887" cy="1532587"/>
          </a:xfrm>
          <a:prstGeom prst="rect">
            <a:avLst/>
          </a:prstGeom>
          <a:ln>
            <a:noFill/>
          </a:ln>
          <a:effectLst>
            <a:outerShdw blurRad="292100" dist="139700" dir="2700000" algn="tl" rotWithShape="0">
              <a:srgbClr val="333333">
                <a:alpha val="65000"/>
              </a:srgbClr>
            </a:outerShdw>
          </a:effectLst>
        </p:spPr>
      </p:pic>
      <p:sp>
        <p:nvSpPr>
          <p:cNvPr id="16" name="Flèche : droite 15">
            <a:extLst>
              <a:ext uri="{FF2B5EF4-FFF2-40B4-BE49-F238E27FC236}">
                <a16:creationId xmlns:a16="http://schemas.microsoft.com/office/drawing/2014/main" id="{CE0F2E06-82E8-899A-F46B-B71AF03798D1}"/>
              </a:ext>
            </a:extLst>
          </p:cNvPr>
          <p:cNvSpPr/>
          <p:nvPr/>
        </p:nvSpPr>
        <p:spPr>
          <a:xfrm>
            <a:off x="1897625" y="5084353"/>
            <a:ext cx="628959" cy="3559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378381A6-BB7A-304F-E21D-633B03BB2086}"/>
              </a:ext>
            </a:extLst>
          </p:cNvPr>
          <p:cNvSpPr/>
          <p:nvPr/>
        </p:nvSpPr>
        <p:spPr>
          <a:xfrm>
            <a:off x="4713647" y="4906373"/>
            <a:ext cx="1170041" cy="3559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66F54E36-C2F6-8FE0-51B7-4B1A9F8614AC}"/>
              </a:ext>
            </a:extLst>
          </p:cNvPr>
          <p:cNvSpPr/>
          <p:nvPr/>
        </p:nvSpPr>
        <p:spPr>
          <a:xfrm>
            <a:off x="8200100" y="4906373"/>
            <a:ext cx="1170041" cy="3559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436F1746-15AC-C81B-AE74-CE8AC1EF3811}"/>
              </a:ext>
            </a:extLst>
          </p:cNvPr>
          <p:cNvSpPr/>
          <p:nvPr/>
        </p:nvSpPr>
        <p:spPr>
          <a:xfrm rot="10800000">
            <a:off x="8200100" y="5464588"/>
            <a:ext cx="1170041" cy="3559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B2F135E-FDB9-D850-F371-03C0670ED8AE}"/>
              </a:ext>
            </a:extLst>
          </p:cNvPr>
          <p:cNvSpPr/>
          <p:nvPr/>
        </p:nvSpPr>
        <p:spPr>
          <a:xfrm rot="10800000">
            <a:off x="4679843" y="5552703"/>
            <a:ext cx="1170041" cy="3559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9265B734-D10E-1048-E065-E59C4F2E839E}"/>
              </a:ext>
            </a:extLst>
          </p:cNvPr>
          <p:cNvSpPr txBox="1"/>
          <p:nvPr/>
        </p:nvSpPr>
        <p:spPr>
          <a:xfrm>
            <a:off x="4757585" y="5222852"/>
            <a:ext cx="1170041" cy="369332"/>
          </a:xfrm>
          <a:prstGeom prst="rect">
            <a:avLst/>
          </a:prstGeom>
          <a:noFill/>
        </p:spPr>
        <p:txBody>
          <a:bodyPr wrap="square">
            <a:spAutoFit/>
          </a:bodyPr>
          <a:lstStyle/>
          <a:p>
            <a:r>
              <a:rPr lang="fr-FR" b="1" u="sng" dirty="0"/>
              <a:t>API </a:t>
            </a:r>
            <a:r>
              <a:rPr lang="fr-FR" b="1" u="sng" dirty="0" err="1"/>
              <a:t>Rest</a:t>
            </a:r>
            <a:endParaRPr lang="fr-FR" b="1" u="sng" dirty="0"/>
          </a:p>
        </p:txBody>
      </p:sp>
      <p:sp>
        <p:nvSpPr>
          <p:cNvPr id="22" name="ZoneTexte 21">
            <a:extLst>
              <a:ext uri="{FF2B5EF4-FFF2-40B4-BE49-F238E27FC236}">
                <a16:creationId xmlns:a16="http://schemas.microsoft.com/office/drawing/2014/main" id="{57B86657-1949-1141-9BBD-AC1D031F7711}"/>
              </a:ext>
            </a:extLst>
          </p:cNvPr>
          <p:cNvSpPr txBox="1"/>
          <p:nvPr/>
        </p:nvSpPr>
        <p:spPr>
          <a:xfrm>
            <a:off x="8080582" y="5157607"/>
            <a:ext cx="1771341" cy="369332"/>
          </a:xfrm>
          <a:prstGeom prst="rect">
            <a:avLst/>
          </a:prstGeom>
          <a:noFill/>
        </p:spPr>
        <p:txBody>
          <a:bodyPr wrap="square">
            <a:spAutoFit/>
          </a:bodyPr>
          <a:lstStyle/>
          <a:p>
            <a:r>
              <a:rPr lang="fr-FR" b="1" u="sng" dirty="0"/>
              <a:t>Requêtes SQL</a:t>
            </a:r>
          </a:p>
        </p:txBody>
      </p:sp>
      <p:sp>
        <p:nvSpPr>
          <p:cNvPr id="23" name="ZoneTexte 22">
            <a:extLst>
              <a:ext uri="{FF2B5EF4-FFF2-40B4-BE49-F238E27FC236}">
                <a16:creationId xmlns:a16="http://schemas.microsoft.com/office/drawing/2014/main" id="{B8A5414F-6344-2A5D-3731-E8B75C6F9AF0}"/>
              </a:ext>
            </a:extLst>
          </p:cNvPr>
          <p:cNvSpPr txBox="1"/>
          <p:nvPr/>
        </p:nvSpPr>
        <p:spPr>
          <a:xfrm>
            <a:off x="1612490" y="4438022"/>
            <a:ext cx="1170041" cy="646331"/>
          </a:xfrm>
          <a:prstGeom prst="rect">
            <a:avLst/>
          </a:prstGeom>
          <a:noFill/>
        </p:spPr>
        <p:txBody>
          <a:bodyPr wrap="square">
            <a:spAutoFit/>
          </a:bodyPr>
          <a:lstStyle/>
          <a:p>
            <a:r>
              <a:rPr lang="fr-FR" b="1" u="sng" dirty="0"/>
              <a:t>Accès au front end</a:t>
            </a:r>
          </a:p>
        </p:txBody>
      </p:sp>
      <p:sp>
        <p:nvSpPr>
          <p:cNvPr id="24" name="ZoneTexte 23">
            <a:extLst>
              <a:ext uri="{FF2B5EF4-FFF2-40B4-BE49-F238E27FC236}">
                <a16:creationId xmlns:a16="http://schemas.microsoft.com/office/drawing/2014/main" id="{C232C395-66D2-FDFA-B448-EB24BBCFDD20}"/>
              </a:ext>
            </a:extLst>
          </p:cNvPr>
          <p:cNvSpPr txBox="1"/>
          <p:nvPr/>
        </p:nvSpPr>
        <p:spPr>
          <a:xfrm>
            <a:off x="372857" y="6121823"/>
            <a:ext cx="1440582" cy="369332"/>
          </a:xfrm>
          <a:prstGeom prst="rect">
            <a:avLst/>
          </a:prstGeom>
          <a:noFill/>
        </p:spPr>
        <p:txBody>
          <a:bodyPr wrap="square">
            <a:spAutoFit/>
          </a:bodyPr>
          <a:lstStyle/>
          <a:p>
            <a:r>
              <a:rPr lang="fr-FR" b="1" u="sng" dirty="0"/>
              <a:t>Utilisateur</a:t>
            </a:r>
          </a:p>
        </p:txBody>
      </p:sp>
      <p:sp>
        <p:nvSpPr>
          <p:cNvPr id="25" name="Flèche : droite 24">
            <a:extLst>
              <a:ext uri="{FF2B5EF4-FFF2-40B4-BE49-F238E27FC236}">
                <a16:creationId xmlns:a16="http://schemas.microsoft.com/office/drawing/2014/main" id="{6293215B-9FDB-A7E7-F067-8AA83EE91628}"/>
              </a:ext>
            </a:extLst>
          </p:cNvPr>
          <p:cNvSpPr/>
          <p:nvPr/>
        </p:nvSpPr>
        <p:spPr>
          <a:xfrm rot="5400000">
            <a:off x="3506918" y="3734370"/>
            <a:ext cx="820491" cy="355960"/>
          </a:xfrm>
          <a:prstGeom prst="rightArrow">
            <a:avLst>
              <a:gd name="adj1" fmla="val 5000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 droite 25">
            <a:extLst>
              <a:ext uri="{FF2B5EF4-FFF2-40B4-BE49-F238E27FC236}">
                <a16:creationId xmlns:a16="http://schemas.microsoft.com/office/drawing/2014/main" id="{8B04A94A-CFE5-C084-104F-FACBF8BC2269}"/>
              </a:ext>
            </a:extLst>
          </p:cNvPr>
          <p:cNvSpPr/>
          <p:nvPr/>
        </p:nvSpPr>
        <p:spPr>
          <a:xfrm rot="5400000">
            <a:off x="6472024" y="3529543"/>
            <a:ext cx="820491" cy="355960"/>
          </a:xfrm>
          <a:prstGeom prst="rightArrow">
            <a:avLst>
              <a:gd name="adj1" fmla="val 5000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 droite 26">
            <a:extLst>
              <a:ext uri="{FF2B5EF4-FFF2-40B4-BE49-F238E27FC236}">
                <a16:creationId xmlns:a16="http://schemas.microsoft.com/office/drawing/2014/main" id="{63846CD9-2764-C6A9-4804-B281BB9730DC}"/>
              </a:ext>
            </a:extLst>
          </p:cNvPr>
          <p:cNvSpPr/>
          <p:nvPr/>
        </p:nvSpPr>
        <p:spPr>
          <a:xfrm rot="5400000">
            <a:off x="10101448" y="3509331"/>
            <a:ext cx="820491" cy="355960"/>
          </a:xfrm>
          <a:prstGeom prst="rightArrow">
            <a:avLst>
              <a:gd name="adj1" fmla="val 5000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E6053DD-A6E5-A4D4-30BE-2704EAB2E3E0}"/>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5" name="Connecteur droit 4">
            <a:extLst>
              <a:ext uri="{FF2B5EF4-FFF2-40B4-BE49-F238E27FC236}">
                <a16:creationId xmlns:a16="http://schemas.microsoft.com/office/drawing/2014/main" id="{EAE7C09F-7986-3B21-CCED-C1124FF40F60}"/>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11" name="Image 10">
            <a:extLst>
              <a:ext uri="{FF2B5EF4-FFF2-40B4-BE49-F238E27FC236}">
                <a16:creationId xmlns:a16="http://schemas.microsoft.com/office/drawing/2014/main" id="{9E38DB49-F0FA-D8C3-D2BB-36295AA8D508}"/>
              </a:ext>
            </a:extLst>
          </p:cNvPr>
          <p:cNvPicPr>
            <a:picLocks noChangeAspect="1"/>
          </p:cNvPicPr>
          <p:nvPr/>
        </p:nvPicPr>
        <p:blipFill>
          <a:blip r:embed="rId9"/>
          <a:stretch>
            <a:fillRect/>
          </a:stretch>
        </p:blipFill>
        <p:spPr>
          <a:xfrm>
            <a:off x="7843899" y="137651"/>
            <a:ext cx="818321" cy="390485"/>
          </a:xfrm>
          <a:prstGeom prst="rect">
            <a:avLst/>
          </a:prstGeom>
        </p:spPr>
      </p:pic>
      <p:pic>
        <p:nvPicPr>
          <p:cNvPr id="28" name="Image 27">
            <a:extLst>
              <a:ext uri="{FF2B5EF4-FFF2-40B4-BE49-F238E27FC236}">
                <a16:creationId xmlns:a16="http://schemas.microsoft.com/office/drawing/2014/main" id="{7C69B841-4B9E-7669-B6AF-A5A0563E4EC3}"/>
              </a:ext>
            </a:extLst>
          </p:cNvPr>
          <p:cNvPicPr>
            <a:picLocks noChangeAspect="1"/>
          </p:cNvPicPr>
          <p:nvPr/>
        </p:nvPicPr>
        <p:blipFill>
          <a:blip r:embed="rId10"/>
          <a:stretch>
            <a:fillRect/>
          </a:stretch>
        </p:blipFill>
        <p:spPr>
          <a:xfrm>
            <a:off x="344128" y="192144"/>
            <a:ext cx="1619250" cy="400050"/>
          </a:xfrm>
          <a:prstGeom prst="rect">
            <a:avLst/>
          </a:prstGeom>
        </p:spPr>
      </p:pic>
    </p:spTree>
    <p:extLst>
      <p:ext uri="{BB962C8B-B14F-4D97-AF65-F5344CB8AC3E}">
        <p14:creationId xmlns:p14="http://schemas.microsoft.com/office/powerpoint/2010/main" val="2509211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B1BBA3B-4CE3-563D-1F59-C71B171E3493}"/>
              </a:ext>
            </a:extLst>
          </p:cNvPr>
          <p:cNvPicPr>
            <a:picLocks noChangeAspect="1"/>
          </p:cNvPicPr>
          <p:nvPr/>
        </p:nvPicPr>
        <p:blipFill>
          <a:blip r:embed="rId3"/>
          <a:stretch>
            <a:fillRect/>
          </a:stretch>
        </p:blipFill>
        <p:spPr>
          <a:xfrm>
            <a:off x="517081" y="2008128"/>
            <a:ext cx="1358542" cy="892616"/>
          </a:xfrm>
          <a:prstGeom prst="rect">
            <a:avLst/>
          </a:prstGeom>
          <a:ln>
            <a:noFill/>
          </a:ln>
          <a:effectLst>
            <a:outerShdw blurRad="292100" dist="139700" dir="2700000" algn="tl" rotWithShape="0">
              <a:srgbClr val="333333">
                <a:alpha val="65000"/>
              </a:srgbClr>
            </a:outerShdw>
          </a:effectLst>
        </p:spPr>
      </p:pic>
      <p:sp>
        <p:nvSpPr>
          <p:cNvPr id="3" name="ZoneTexte 2">
            <a:extLst>
              <a:ext uri="{FF2B5EF4-FFF2-40B4-BE49-F238E27FC236}">
                <a16:creationId xmlns:a16="http://schemas.microsoft.com/office/drawing/2014/main" id="{C6AD520E-4F14-5B05-6033-D5E53F4394BE}"/>
              </a:ext>
            </a:extLst>
          </p:cNvPr>
          <p:cNvSpPr txBox="1"/>
          <p:nvPr/>
        </p:nvSpPr>
        <p:spPr>
          <a:xfrm>
            <a:off x="422786" y="685291"/>
            <a:ext cx="4424517" cy="369332"/>
          </a:xfrm>
          <a:prstGeom prst="rect">
            <a:avLst/>
          </a:prstGeom>
          <a:solidFill>
            <a:srgbClr val="F4E8DA"/>
          </a:solidFill>
        </p:spPr>
        <p:txBody>
          <a:bodyPr wrap="square">
            <a:spAutoFit/>
          </a:bodyPr>
          <a:lstStyle/>
          <a:p>
            <a:r>
              <a:rPr lang="fr-FR" b="1" u="sng" dirty="0">
                <a:solidFill>
                  <a:srgbClr val="8FC9B5"/>
                </a:solidFill>
              </a:rPr>
              <a:t>4- Interaction entre React.js et Node.js</a:t>
            </a:r>
          </a:p>
        </p:txBody>
      </p:sp>
      <p:sp>
        <p:nvSpPr>
          <p:cNvPr id="7" name="ZoneTexte 6">
            <a:extLst>
              <a:ext uri="{FF2B5EF4-FFF2-40B4-BE49-F238E27FC236}">
                <a16:creationId xmlns:a16="http://schemas.microsoft.com/office/drawing/2014/main" id="{B86486A1-8498-DAF2-030C-13C3A275CC66}"/>
              </a:ext>
            </a:extLst>
          </p:cNvPr>
          <p:cNvSpPr txBox="1"/>
          <p:nvPr/>
        </p:nvSpPr>
        <p:spPr>
          <a:xfrm>
            <a:off x="344129" y="3553802"/>
            <a:ext cx="1868126" cy="2000291"/>
          </a:xfrm>
          <a:prstGeom prst="rect">
            <a:avLst/>
          </a:prstGeom>
          <a:noFill/>
        </p:spPr>
        <p:txBody>
          <a:bodyPr wrap="square">
            <a:spAutoFit/>
          </a:bodyPr>
          <a:lstStyle/>
          <a:p>
            <a:pPr>
              <a:lnSpc>
                <a:spcPct val="150000"/>
              </a:lnSpc>
            </a:pPr>
            <a:r>
              <a:rPr lang="fr-FR" sz="1400" b="1" u="sng" dirty="0"/>
              <a:t>Frontend (React.js) :</a:t>
            </a:r>
          </a:p>
          <a:p>
            <a:pPr algn="just">
              <a:lnSpc>
                <a:spcPct val="150000"/>
              </a:lnSpc>
            </a:pPr>
            <a:r>
              <a:rPr lang="fr-FR" sz="1400" dirty="0"/>
              <a:t>React.js est utilisé pour développer l'interface utilisateur. Il prend en charge le rendu côté client.</a:t>
            </a:r>
          </a:p>
        </p:txBody>
      </p:sp>
      <p:pic>
        <p:nvPicPr>
          <p:cNvPr id="8" name="Image 7">
            <a:extLst>
              <a:ext uri="{FF2B5EF4-FFF2-40B4-BE49-F238E27FC236}">
                <a16:creationId xmlns:a16="http://schemas.microsoft.com/office/drawing/2014/main" id="{495C1A64-3D0E-EFD8-F940-8C468EAA613F}"/>
              </a:ext>
            </a:extLst>
          </p:cNvPr>
          <p:cNvPicPr>
            <a:picLocks noChangeAspect="1"/>
          </p:cNvPicPr>
          <p:nvPr/>
        </p:nvPicPr>
        <p:blipFill>
          <a:blip r:embed="rId4"/>
          <a:stretch>
            <a:fillRect/>
          </a:stretch>
        </p:blipFill>
        <p:spPr>
          <a:xfrm>
            <a:off x="4276031" y="2010526"/>
            <a:ext cx="1358542" cy="892616"/>
          </a:xfrm>
          <a:prstGeom prst="rect">
            <a:avLst/>
          </a:prstGeom>
          <a:ln>
            <a:noFill/>
          </a:ln>
          <a:effectLst>
            <a:outerShdw blurRad="292100" dist="139700" dir="2700000" algn="tl" rotWithShape="0">
              <a:srgbClr val="333333">
                <a:alpha val="65000"/>
              </a:srgbClr>
            </a:outerShdw>
          </a:effectLst>
        </p:spPr>
      </p:pic>
      <p:sp>
        <p:nvSpPr>
          <p:cNvPr id="10" name="ZoneTexte 9">
            <a:extLst>
              <a:ext uri="{FF2B5EF4-FFF2-40B4-BE49-F238E27FC236}">
                <a16:creationId xmlns:a16="http://schemas.microsoft.com/office/drawing/2014/main" id="{F5226A6F-29E7-36CA-B878-E989430B165E}"/>
              </a:ext>
            </a:extLst>
          </p:cNvPr>
          <p:cNvSpPr txBox="1"/>
          <p:nvPr/>
        </p:nvSpPr>
        <p:spPr>
          <a:xfrm>
            <a:off x="3564699" y="3511885"/>
            <a:ext cx="3117838" cy="2000291"/>
          </a:xfrm>
          <a:prstGeom prst="rect">
            <a:avLst/>
          </a:prstGeom>
          <a:noFill/>
        </p:spPr>
        <p:txBody>
          <a:bodyPr wrap="square">
            <a:spAutoFit/>
          </a:bodyPr>
          <a:lstStyle/>
          <a:p>
            <a:pPr>
              <a:lnSpc>
                <a:spcPct val="150000"/>
              </a:lnSpc>
            </a:pPr>
            <a:r>
              <a:rPr lang="fr-FR" sz="1400" b="1" u="sng" dirty="0"/>
              <a:t>Backend (Node.js avec Express) :</a:t>
            </a:r>
          </a:p>
          <a:p>
            <a:pPr algn="just">
              <a:lnSpc>
                <a:spcPct val="150000"/>
              </a:lnSpc>
            </a:pPr>
            <a:r>
              <a:rPr lang="fr-FR" sz="1400" dirty="0"/>
              <a:t>Node.js est utilisé pour créer le backend, en utilisant le Framework Express.js pour gérer la communication avec la base de et les requêtes HTTP.</a:t>
            </a:r>
          </a:p>
        </p:txBody>
      </p:sp>
      <p:sp>
        <p:nvSpPr>
          <p:cNvPr id="12" name="ZoneTexte 11">
            <a:extLst>
              <a:ext uri="{FF2B5EF4-FFF2-40B4-BE49-F238E27FC236}">
                <a16:creationId xmlns:a16="http://schemas.microsoft.com/office/drawing/2014/main" id="{5583FD3A-394F-1936-FC4E-7FED67073A6E}"/>
              </a:ext>
            </a:extLst>
          </p:cNvPr>
          <p:cNvSpPr txBox="1"/>
          <p:nvPr/>
        </p:nvSpPr>
        <p:spPr>
          <a:xfrm>
            <a:off x="8113640" y="3511885"/>
            <a:ext cx="3901380" cy="2646622"/>
          </a:xfrm>
          <a:prstGeom prst="rect">
            <a:avLst/>
          </a:prstGeom>
          <a:noFill/>
        </p:spPr>
        <p:txBody>
          <a:bodyPr wrap="square">
            <a:spAutoFit/>
          </a:bodyPr>
          <a:lstStyle/>
          <a:p>
            <a:pPr algn="just">
              <a:lnSpc>
                <a:spcPct val="150000"/>
              </a:lnSpc>
            </a:pPr>
            <a:r>
              <a:rPr lang="fr-FR" sz="1400" b="1" u="sng" dirty="0"/>
              <a:t>Interaction :</a:t>
            </a:r>
          </a:p>
          <a:p>
            <a:pPr marL="342900" indent="-342900" algn="just">
              <a:lnSpc>
                <a:spcPct val="150000"/>
              </a:lnSpc>
              <a:buFont typeface="+mj-lt"/>
              <a:buAutoNum type="arabicPeriod"/>
            </a:pPr>
            <a:r>
              <a:rPr lang="fr-FR" sz="1400" dirty="0"/>
              <a:t>Des requêtes HTTP sont envoyées au backend</a:t>
            </a:r>
          </a:p>
          <a:p>
            <a:pPr marL="342900" indent="-342900" algn="just">
              <a:lnSpc>
                <a:spcPct val="150000"/>
              </a:lnSpc>
              <a:buFont typeface="+mj-lt"/>
              <a:buAutoNum type="arabicPeriod"/>
            </a:pPr>
            <a:r>
              <a:rPr lang="fr-FR" sz="1400" dirty="0"/>
              <a:t>Le backend traite ces requêtes, et renvoie les données au frontend.</a:t>
            </a:r>
          </a:p>
          <a:p>
            <a:pPr marL="342900" indent="-342900" algn="just">
              <a:lnSpc>
                <a:spcPct val="150000"/>
              </a:lnSpc>
              <a:buFont typeface="+mj-lt"/>
              <a:buAutoNum type="arabicPeriod"/>
            </a:pPr>
            <a:r>
              <a:rPr lang="fr-FR" sz="1400" dirty="0"/>
              <a:t>React.js met à jour en temps réel l'interface utilisateur en fonction des réponses du backend.</a:t>
            </a:r>
          </a:p>
        </p:txBody>
      </p:sp>
      <p:grpSp>
        <p:nvGrpSpPr>
          <p:cNvPr id="20" name="Groupe 19">
            <a:extLst>
              <a:ext uri="{FF2B5EF4-FFF2-40B4-BE49-F238E27FC236}">
                <a16:creationId xmlns:a16="http://schemas.microsoft.com/office/drawing/2014/main" id="{4C9F7AD8-20F1-E93C-73BD-337FA9808EFB}"/>
              </a:ext>
            </a:extLst>
          </p:cNvPr>
          <p:cNvGrpSpPr/>
          <p:nvPr/>
        </p:nvGrpSpPr>
        <p:grpSpPr>
          <a:xfrm>
            <a:off x="9099704" y="1351682"/>
            <a:ext cx="1929251" cy="2077318"/>
            <a:chOff x="39319" y="4566071"/>
            <a:chExt cx="1929251" cy="2077318"/>
          </a:xfrm>
        </p:grpSpPr>
        <p:pic>
          <p:nvPicPr>
            <p:cNvPr id="15" name="Image 14">
              <a:extLst>
                <a:ext uri="{FF2B5EF4-FFF2-40B4-BE49-F238E27FC236}">
                  <a16:creationId xmlns:a16="http://schemas.microsoft.com/office/drawing/2014/main" id="{135DA173-D1E6-7B74-7E63-7B207E0D95C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8" b="89778" l="3111" r="89778">
                          <a14:foregroundMark x1="36000" y1="18222" x2="44444" y2="13778"/>
                          <a14:foregroundMark x1="8889" y1="47111" x2="3111" y2="50667"/>
                          <a14:foregroundMark x1="9333" y1="44444" x2="7111" y2="46222"/>
                        </a14:backgroundRemoval>
                      </a14:imgEffect>
                    </a14:imgLayer>
                  </a14:imgProps>
                </a:ext>
              </a:extLst>
            </a:blip>
            <a:stretch>
              <a:fillRect/>
            </a:stretch>
          </p:blipFill>
          <p:spPr>
            <a:xfrm rot="3087983">
              <a:off x="39319" y="4566071"/>
              <a:ext cx="1929251" cy="1929251"/>
            </a:xfrm>
            <a:prstGeom prst="rect">
              <a:avLst/>
            </a:prstGeom>
          </p:spPr>
        </p:pic>
        <p:pic>
          <p:nvPicPr>
            <p:cNvPr id="13" name="Image 12">
              <a:extLst>
                <a:ext uri="{FF2B5EF4-FFF2-40B4-BE49-F238E27FC236}">
                  <a16:creationId xmlns:a16="http://schemas.microsoft.com/office/drawing/2014/main" id="{2B447F3B-2F82-B59B-B17A-B5A2D50A677E}"/>
                </a:ext>
              </a:extLst>
            </p:cNvPr>
            <p:cNvPicPr>
              <a:picLocks noChangeAspect="1"/>
            </p:cNvPicPr>
            <p:nvPr/>
          </p:nvPicPr>
          <p:blipFill>
            <a:blip r:embed="rId7"/>
            <a:stretch>
              <a:fillRect/>
            </a:stretch>
          </p:blipFill>
          <p:spPr>
            <a:xfrm>
              <a:off x="728363" y="4841591"/>
              <a:ext cx="551162" cy="479582"/>
            </a:xfrm>
            <a:prstGeom prst="rect">
              <a:avLst/>
            </a:prstGeom>
          </p:spPr>
        </p:pic>
        <p:pic>
          <p:nvPicPr>
            <p:cNvPr id="14" name="Image 13">
              <a:extLst>
                <a:ext uri="{FF2B5EF4-FFF2-40B4-BE49-F238E27FC236}">
                  <a16:creationId xmlns:a16="http://schemas.microsoft.com/office/drawing/2014/main" id="{E494AB03-518D-8B2F-AEEA-FD58DC2FB188}"/>
                </a:ext>
              </a:extLst>
            </p:cNvPr>
            <p:cNvPicPr>
              <a:picLocks noChangeAspect="1"/>
            </p:cNvPicPr>
            <p:nvPr/>
          </p:nvPicPr>
          <p:blipFill>
            <a:blip r:embed="rId8"/>
            <a:stretch>
              <a:fillRect/>
            </a:stretch>
          </p:blipFill>
          <p:spPr>
            <a:xfrm>
              <a:off x="728363" y="5650775"/>
              <a:ext cx="551162" cy="551162"/>
            </a:xfrm>
            <a:prstGeom prst="rect">
              <a:avLst/>
            </a:prstGeom>
          </p:spPr>
        </p:pic>
        <p:pic>
          <p:nvPicPr>
            <p:cNvPr id="16" name="Image 15">
              <a:extLst>
                <a:ext uri="{FF2B5EF4-FFF2-40B4-BE49-F238E27FC236}">
                  <a16:creationId xmlns:a16="http://schemas.microsoft.com/office/drawing/2014/main" id="{1CD4EED5-9140-5C9D-455D-78F82E539D83}"/>
                </a:ext>
              </a:extLst>
            </p:cNvPr>
            <p:cNvPicPr>
              <a:picLocks noChangeAspect="1"/>
            </p:cNvPicPr>
            <p:nvPr/>
          </p:nvPicPr>
          <p:blipFill>
            <a:blip r:embed="rId9"/>
            <a:stretch>
              <a:fillRect/>
            </a:stretch>
          </p:blipFill>
          <p:spPr>
            <a:xfrm>
              <a:off x="595904" y="6077683"/>
              <a:ext cx="816079" cy="565706"/>
            </a:xfrm>
            <a:prstGeom prst="rect">
              <a:avLst/>
            </a:prstGeom>
            <a:ln>
              <a:noFill/>
            </a:ln>
            <a:effectLst>
              <a:outerShdw blurRad="292100" dist="139700" dir="2700000" algn="tl" rotWithShape="0">
                <a:srgbClr val="333333">
                  <a:alpha val="65000"/>
                </a:srgbClr>
              </a:outerShdw>
            </a:effectLst>
          </p:spPr>
        </p:pic>
      </p:grpSp>
      <p:sp>
        <p:nvSpPr>
          <p:cNvPr id="21" name="Titre 1">
            <a:extLst>
              <a:ext uri="{FF2B5EF4-FFF2-40B4-BE49-F238E27FC236}">
                <a16:creationId xmlns:a16="http://schemas.microsoft.com/office/drawing/2014/main" id="{3961E700-77D6-714D-D91B-1D0666D29D12}"/>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22" name="Connecteur droit 21">
            <a:extLst>
              <a:ext uri="{FF2B5EF4-FFF2-40B4-BE49-F238E27FC236}">
                <a16:creationId xmlns:a16="http://schemas.microsoft.com/office/drawing/2014/main" id="{FB8D49B7-C2D2-FECD-8FC4-3DF7FD63F3FC}"/>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23" name="Image 22">
            <a:extLst>
              <a:ext uri="{FF2B5EF4-FFF2-40B4-BE49-F238E27FC236}">
                <a16:creationId xmlns:a16="http://schemas.microsoft.com/office/drawing/2014/main" id="{3C3532EA-4264-CFC6-B958-47FB12CB872D}"/>
              </a:ext>
            </a:extLst>
          </p:cNvPr>
          <p:cNvPicPr>
            <a:picLocks noChangeAspect="1"/>
          </p:cNvPicPr>
          <p:nvPr/>
        </p:nvPicPr>
        <p:blipFill>
          <a:blip r:embed="rId10"/>
          <a:stretch>
            <a:fillRect/>
          </a:stretch>
        </p:blipFill>
        <p:spPr>
          <a:xfrm>
            <a:off x="7843899" y="137651"/>
            <a:ext cx="818321" cy="390485"/>
          </a:xfrm>
          <a:prstGeom prst="rect">
            <a:avLst/>
          </a:prstGeom>
        </p:spPr>
      </p:pic>
      <p:pic>
        <p:nvPicPr>
          <p:cNvPr id="24" name="Image 23">
            <a:extLst>
              <a:ext uri="{FF2B5EF4-FFF2-40B4-BE49-F238E27FC236}">
                <a16:creationId xmlns:a16="http://schemas.microsoft.com/office/drawing/2014/main" id="{454DB821-24AF-9366-D5FF-57D3C4781AB9}"/>
              </a:ext>
            </a:extLst>
          </p:cNvPr>
          <p:cNvPicPr>
            <a:picLocks noChangeAspect="1"/>
          </p:cNvPicPr>
          <p:nvPr/>
        </p:nvPicPr>
        <p:blipFill>
          <a:blip r:embed="rId11"/>
          <a:stretch>
            <a:fillRect/>
          </a:stretch>
        </p:blipFill>
        <p:spPr>
          <a:xfrm>
            <a:off x="344128" y="192144"/>
            <a:ext cx="1619250" cy="400050"/>
          </a:xfrm>
          <a:prstGeom prst="rect">
            <a:avLst/>
          </a:prstGeom>
        </p:spPr>
      </p:pic>
    </p:spTree>
    <p:extLst>
      <p:ext uri="{BB962C8B-B14F-4D97-AF65-F5344CB8AC3E}">
        <p14:creationId xmlns:p14="http://schemas.microsoft.com/office/powerpoint/2010/main" val="402569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91D0DFF-63DD-953C-C281-AAEACCAF43F3}"/>
              </a:ext>
            </a:extLst>
          </p:cNvPr>
          <p:cNvSpPr txBox="1"/>
          <p:nvPr/>
        </p:nvSpPr>
        <p:spPr>
          <a:xfrm>
            <a:off x="275303" y="668197"/>
            <a:ext cx="6216937" cy="369332"/>
          </a:xfrm>
          <a:prstGeom prst="rect">
            <a:avLst/>
          </a:prstGeom>
          <a:noFill/>
        </p:spPr>
        <p:txBody>
          <a:bodyPr wrap="square">
            <a:spAutoFit/>
          </a:bodyPr>
          <a:lstStyle/>
          <a:p>
            <a:r>
              <a:rPr lang="fr-FR" b="1" u="sng" dirty="0">
                <a:solidFill>
                  <a:srgbClr val="8FC9B5"/>
                </a:solidFill>
                <a:highlight>
                  <a:srgbClr val="F4E8DA"/>
                </a:highlight>
              </a:rPr>
              <a:t>5- Les API </a:t>
            </a:r>
            <a:r>
              <a:rPr lang="fr-FR" b="1" dirty="0">
                <a:solidFill>
                  <a:srgbClr val="8FC9B5"/>
                </a:solidFill>
                <a:highlight>
                  <a:srgbClr val="F4E8DA"/>
                </a:highlight>
              </a:rPr>
              <a:t> : </a:t>
            </a:r>
            <a:r>
              <a:rPr lang="fr-FR" b="0" i="0" dirty="0">
                <a:solidFill>
                  <a:srgbClr val="8FC9B5"/>
                </a:solidFill>
                <a:effectLst/>
                <a:highlight>
                  <a:srgbClr val="F4E8DA"/>
                </a:highlight>
                <a:latin typeface="Söhne"/>
              </a:rPr>
              <a:t>les opérations CRUD sur les menus de l’application</a:t>
            </a:r>
            <a:endParaRPr lang="fr-FR" b="1" u="sng" dirty="0">
              <a:solidFill>
                <a:srgbClr val="8FC9B5"/>
              </a:solidFill>
              <a:highlight>
                <a:srgbClr val="F4E8DA"/>
              </a:highlight>
            </a:endParaRPr>
          </a:p>
        </p:txBody>
      </p:sp>
      <p:sp>
        <p:nvSpPr>
          <p:cNvPr id="8" name="ZoneTexte 7">
            <a:extLst>
              <a:ext uri="{FF2B5EF4-FFF2-40B4-BE49-F238E27FC236}">
                <a16:creationId xmlns:a16="http://schemas.microsoft.com/office/drawing/2014/main" id="{1F38D5B5-607C-5435-2C61-23CC1EFABE68}"/>
              </a:ext>
            </a:extLst>
          </p:cNvPr>
          <p:cNvSpPr txBox="1"/>
          <p:nvPr/>
        </p:nvSpPr>
        <p:spPr>
          <a:xfrm>
            <a:off x="275303" y="984263"/>
            <a:ext cx="6724937" cy="2184957"/>
          </a:xfrm>
          <a:prstGeom prst="rect">
            <a:avLst/>
          </a:prstGeom>
          <a:noFill/>
        </p:spPr>
        <p:txBody>
          <a:bodyPr wrap="square">
            <a:spAutoFit/>
          </a:bodyPr>
          <a:lstStyle/>
          <a:p>
            <a:pPr>
              <a:lnSpc>
                <a:spcPct val="150000"/>
              </a:lnSpc>
            </a:pPr>
            <a:r>
              <a:rPr lang="fr-FR" sz="1400" b="1" u="sng" dirty="0" err="1"/>
              <a:t>Endpoints</a:t>
            </a:r>
            <a:r>
              <a:rPr lang="fr-FR" sz="1400" b="1" u="sng" dirty="0"/>
              <a:t> :</a:t>
            </a:r>
          </a:p>
          <a:p>
            <a:pPr>
              <a:lnSpc>
                <a:spcPct val="150000"/>
              </a:lnSpc>
            </a:pPr>
            <a:endParaRPr lang="fr-FR" sz="800" dirty="0"/>
          </a:p>
          <a:p>
            <a:pPr>
              <a:lnSpc>
                <a:spcPct val="150000"/>
              </a:lnSpc>
            </a:pPr>
            <a:r>
              <a:rPr lang="fr-FR" sz="1400" b="1" u="sng" dirty="0"/>
              <a:t>GET /menus :</a:t>
            </a:r>
            <a:r>
              <a:rPr lang="fr-FR" sz="1400" dirty="0"/>
              <a:t>    Récupère tous les menus existants.</a:t>
            </a:r>
          </a:p>
          <a:p>
            <a:pPr>
              <a:lnSpc>
                <a:spcPct val="150000"/>
              </a:lnSpc>
            </a:pPr>
            <a:r>
              <a:rPr lang="fr-FR" sz="1400" b="1" u="sng" dirty="0"/>
              <a:t>GET /menus/{id} : </a:t>
            </a:r>
            <a:r>
              <a:rPr lang="fr-FR" sz="1400" b="1" dirty="0"/>
              <a:t>  </a:t>
            </a:r>
            <a:r>
              <a:rPr lang="fr-FR" sz="1400" dirty="0"/>
              <a:t>Récupère un menu spécifique en fonction de son identifiant.</a:t>
            </a:r>
          </a:p>
          <a:p>
            <a:pPr>
              <a:lnSpc>
                <a:spcPct val="150000"/>
              </a:lnSpc>
            </a:pPr>
            <a:r>
              <a:rPr lang="fr-FR" sz="1400" b="1" u="sng" dirty="0"/>
              <a:t>POST /menus : </a:t>
            </a:r>
            <a:r>
              <a:rPr lang="fr-FR" sz="1400" b="1" dirty="0"/>
              <a:t>  </a:t>
            </a:r>
            <a:r>
              <a:rPr lang="fr-FR" sz="1400" dirty="0"/>
              <a:t>Crée un nouveau menu.</a:t>
            </a:r>
          </a:p>
          <a:p>
            <a:pPr>
              <a:lnSpc>
                <a:spcPct val="150000"/>
              </a:lnSpc>
            </a:pPr>
            <a:r>
              <a:rPr lang="fr-FR" sz="1400" b="1" u="sng" dirty="0"/>
              <a:t>PUT /menus/{id} : </a:t>
            </a:r>
            <a:r>
              <a:rPr lang="fr-FR" sz="1400" b="1" dirty="0"/>
              <a:t>   </a:t>
            </a:r>
            <a:r>
              <a:rPr lang="fr-FR" sz="1400" dirty="0"/>
              <a:t>Met à jour un menu existant en fonction de son identifiant.</a:t>
            </a:r>
          </a:p>
          <a:p>
            <a:pPr>
              <a:lnSpc>
                <a:spcPct val="150000"/>
              </a:lnSpc>
            </a:pPr>
            <a:r>
              <a:rPr lang="fr-FR" sz="1400" b="1" u="sng" dirty="0"/>
              <a:t>DELETE /menus/{id} : </a:t>
            </a:r>
            <a:r>
              <a:rPr lang="fr-FR" sz="1400" b="1" dirty="0"/>
              <a:t>   </a:t>
            </a:r>
            <a:r>
              <a:rPr lang="fr-FR" sz="1400" dirty="0"/>
              <a:t>Supprime un menu existant en fonction de son identifiant.</a:t>
            </a:r>
          </a:p>
        </p:txBody>
      </p:sp>
      <p:sp>
        <p:nvSpPr>
          <p:cNvPr id="10" name="ZoneTexte 9">
            <a:extLst>
              <a:ext uri="{FF2B5EF4-FFF2-40B4-BE49-F238E27FC236}">
                <a16:creationId xmlns:a16="http://schemas.microsoft.com/office/drawing/2014/main" id="{01C1E46A-390A-B408-7729-83DA7DCD9149}"/>
              </a:ext>
            </a:extLst>
          </p:cNvPr>
          <p:cNvSpPr txBox="1"/>
          <p:nvPr/>
        </p:nvSpPr>
        <p:spPr>
          <a:xfrm>
            <a:off x="1112356" y="4841365"/>
            <a:ext cx="2362364" cy="307777"/>
          </a:xfrm>
          <a:prstGeom prst="rect">
            <a:avLst/>
          </a:prstGeom>
          <a:noFill/>
        </p:spPr>
        <p:txBody>
          <a:bodyPr wrap="square">
            <a:spAutoFit/>
          </a:bodyPr>
          <a:lstStyle/>
          <a:p>
            <a:r>
              <a:rPr lang="fr-FR" sz="1400" b="1" u="sng" dirty="0"/>
              <a:t>Exemple d'utilisation :</a:t>
            </a:r>
          </a:p>
        </p:txBody>
      </p:sp>
      <p:pic>
        <p:nvPicPr>
          <p:cNvPr id="13" name="Image 12">
            <a:extLst>
              <a:ext uri="{FF2B5EF4-FFF2-40B4-BE49-F238E27FC236}">
                <a16:creationId xmlns:a16="http://schemas.microsoft.com/office/drawing/2014/main" id="{DD99D360-D528-F766-1B38-B20159FAB7E9}"/>
              </a:ext>
            </a:extLst>
          </p:cNvPr>
          <p:cNvPicPr>
            <a:picLocks noChangeAspect="1"/>
          </p:cNvPicPr>
          <p:nvPr/>
        </p:nvPicPr>
        <p:blipFill>
          <a:blip r:embed="rId3"/>
          <a:stretch>
            <a:fillRect/>
          </a:stretch>
        </p:blipFill>
        <p:spPr>
          <a:xfrm>
            <a:off x="7353330" y="1665976"/>
            <a:ext cx="4661690" cy="1763024"/>
          </a:xfrm>
          <a:prstGeom prst="rect">
            <a:avLst/>
          </a:prstGeom>
        </p:spPr>
      </p:pic>
      <p:sp>
        <p:nvSpPr>
          <p:cNvPr id="14" name="ZoneTexte 13">
            <a:extLst>
              <a:ext uri="{FF2B5EF4-FFF2-40B4-BE49-F238E27FC236}">
                <a16:creationId xmlns:a16="http://schemas.microsoft.com/office/drawing/2014/main" id="{E8C41418-A8B4-39F8-EFA0-53191A2236B2}"/>
              </a:ext>
            </a:extLst>
          </p:cNvPr>
          <p:cNvSpPr txBox="1"/>
          <p:nvPr/>
        </p:nvSpPr>
        <p:spPr>
          <a:xfrm>
            <a:off x="4251303" y="3625648"/>
            <a:ext cx="3712826" cy="3046988"/>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fr-FR" sz="1600" dirty="0">
                <a:solidFill>
                  <a:srgbClr val="99FF33"/>
                </a:solidFill>
              </a:rPr>
              <a:t>Récupérer tous les menus :</a:t>
            </a:r>
          </a:p>
          <a:p>
            <a:r>
              <a:rPr lang="fr-FR" sz="1600" dirty="0">
                <a:solidFill>
                  <a:srgbClr val="99FF33"/>
                </a:solidFill>
              </a:rPr>
              <a:t>Requête : GET /menus</a:t>
            </a:r>
          </a:p>
          <a:p>
            <a:r>
              <a:rPr lang="fr-FR" sz="1600" dirty="0">
                <a:solidFill>
                  <a:srgbClr val="99FF33"/>
                </a:solidFill>
              </a:rPr>
              <a:t>Réponse : </a:t>
            </a:r>
          </a:p>
          <a:p>
            <a:endParaRPr lang="fr-FR" sz="1600" dirty="0">
              <a:solidFill>
                <a:srgbClr val="99FF33"/>
              </a:solidFill>
            </a:endParaRPr>
          </a:p>
          <a:p>
            <a:r>
              <a:rPr lang="fr-FR" sz="1600" dirty="0">
                <a:solidFill>
                  <a:srgbClr val="99FF33"/>
                </a:solidFill>
              </a:rPr>
              <a:t>[{ </a:t>
            </a:r>
          </a:p>
          <a:p>
            <a:r>
              <a:rPr lang="fr-FR" sz="1600" dirty="0">
                <a:solidFill>
                  <a:srgbClr val="99FF33"/>
                </a:solidFill>
              </a:rPr>
              <a:t>"id": 1, </a:t>
            </a:r>
          </a:p>
          <a:p>
            <a:r>
              <a:rPr lang="fr-FR" sz="1600" dirty="0">
                <a:solidFill>
                  <a:srgbClr val="99FF33"/>
                </a:solidFill>
              </a:rPr>
              <a:t>"nom": "Menu du jour", </a:t>
            </a:r>
          </a:p>
          <a:p>
            <a:r>
              <a:rPr lang="fr-FR" sz="1600" dirty="0">
                <a:solidFill>
                  <a:srgbClr val="99FF33"/>
                </a:solidFill>
              </a:rPr>
              <a:t>"plats": </a:t>
            </a:r>
          </a:p>
          <a:p>
            <a:r>
              <a:rPr lang="fr-FR" sz="1600" dirty="0">
                <a:solidFill>
                  <a:srgbClr val="99FF33"/>
                </a:solidFill>
              </a:rPr>
              <a:t>["Entrée", </a:t>
            </a:r>
          </a:p>
          <a:p>
            <a:r>
              <a:rPr lang="fr-FR" sz="1600" dirty="0">
                <a:solidFill>
                  <a:srgbClr val="99FF33"/>
                </a:solidFill>
              </a:rPr>
              <a:t>"Plat principal", </a:t>
            </a:r>
          </a:p>
          <a:p>
            <a:r>
              <a:rPr lang="fr-FR" sz="1600" dirty="0">
                <a:solidFill>
                  <a:srgbClr val="99FF33"/>
                </a:solidFill>
              </a:rPr>
              <a:t>"Dessert"] </a:t>
            </a:r>
          </a:p>
          <a:p>
            <a:r>
              <a:rPr lang="fr-FR" sz="1600" dirty="0">
                <a:solidFill>
                  <a:srgbClr val="99FF33"/>
                </a:solidFill>
              </a:rPr>
              <a:t> }]</a:t>
            </a:r>
          </a:p>
        </p:txBody>
      </p:sp>
      <p:sp>
        <p:nvSpPr>
          <p:cNvPr id="3" name="Titre 1">
            <a:extLst>
              <a:ext uri="{FF2B5EF4-FFF2-40B4-BE49-F238E27FC236}">
                <a16:creationId xmlns:a16="http://schemas.microsoft.com/office/drawing/2014/main" id="{8BE825FA-3E41-5D5E-7686-5058E2B01B11}"/>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5" name="Connecteur droit 4">
            <a:extLst>
              <a:ext uri="{FF2B5EF4-FFF2-40B4-BE49-F238E27FC236}">
                <a16:creationId xmlns:a16="http://schemas.microsoft.com/office/drawing/2014/main" id="{AD976F9B-E886-BB64-3227-E779BE2F41D4}"/>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7" name="Image 6">
            <a:extLst>
              <a:ext uri="{FF2B5EF4-FFF2-40B4-BE49-F238E27FC236}">
                <a16:creationId xmlns:a16="http://schemas.microsoft.com/office/drawing/2014/main" id="{0AA2A171-ABCE-DC74-028F-38D51EA90C83}"/>
              </a:ext>
            </a:extLst>
          </p:cNvPr>
          <p:cNvPicPr>
            <a:picLocks noChangeAspect="1"/>
          </p:cNvPicPr>
          <p:nvPr/>
        </p:nvPicPr>
        <p:blipFill>
          <a:blip r:embed="rId4"/>
          <a:stretch>
            <a:fillRect/>
          </a:stretch>
        </p:blipFill>
        <p:spPr>
          <a:xfrm>
            <a:off x="7843899" y="137651"/>
            <a:ext cx="818321" cy="390485"/>
          </a:xfrm>
          <a:prstGeom prst="rect">
            <a:avLst/>
          </a:prstGeom>
        </p:spPr>
      </p:pic>
      <p:pic>
        <p:nvPicPr>
          <p:cNvPr id="9" name="Image 8">
            <a:extLst>
              <a:ext uri="{FF2B5EF4-FFF2-40B4-BE49-F238E27FC236}">
                <a16:creationId xmlns:a16="http://schemas.microsoft.com/office/drawing/2014/main" id="{F7B38563-9670-9DDD-C481-9772A44CC434}"/>
              </a:ext>
            </a:extLst>
          </p:cNvPr>
          <p:cNvPicPr>
            <a:picLocks noChangeAspect="1"/>
          </p:cNvPicPr>
          <p:nvPr/>
        </p:nvPicPr>
        <p:blipFill>
          <a:blip r:embed="rId5"/>
          <a:stretch>
            <a:fillRect/>
          </a:stretch>
        </p:blipFill>
        <p:spPr>
          <a:xfrm>
            <a:off x="344128" y="192144"/>
            <a:ext cx="1619250" cy="400050"/>
          </a:xfrm>
          <a:prstGeom prst="rect">
            <a:avLst/>
          </a:prstGeom>
        </p:spPr>
      </p:pic>
    </p:spTree>
    <p:extLst>
      <p:ext uri="{BB962C8B-B14F-4D97-AF65-F5344CB8AC3E}">
        <p14:creationId xmlns:p14="http://schemas.microsoft.com/office/powerpoint/2010/main" val="432994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9489227-771D-E525-D73C-0932B8CDF150}"/>
              </a:ext>
            </a:extLst>
          </p:cNvPr>
          <p:cNvSpPr txBox="1"/>
          <p:nvPr/>
        </p:nvSpPr>
        <p:spPr>
          <a:xfrm>
            <a:off x="344128" y="728887"/>
            <a:ext cx="7315201" cy="369332"/>
          </a:xfrm>
          <a:prstGeom prst="rect">
            <a:avLst/>
          </a:prstGeom>
          <a:noFill/>
        </p:spPr>
        <p:txBody>
          <a:bodyPr wrap="square">
            <a:spAutoFit/>
          </a:bodyPr>
          <a:lstStyle/>
          <a:p>
            <a:r>
              <a:rPr lang="fr-FR" b="1" u="sng" dirty="0">
                <a:solidFill>
                  <a:srgbClr val="8FC9B5"/>
                </a:solidFill>
                <a:highlight>
                  <a:srgbClr val="F4E8DA"/>
                </a:highlight>
              </a:rPr>
              <a:t>6- Interagir avec les Bases de Données via une API REST et Express.js</a:t>
            </a:r>
          </a:p>
        </p:txBody>
      </p:sp>
      <p:sp>
        <p:nvSpPr>
          <p:cNvPr id="7" name="ZoneTexte 6">
            <a:extLst>
              <a:ext uri="{FF2B5EF4-FFF2-40B4-BE49-F238E27FC236}">
                <a16:creationId xmlns:a16="http://schemas.microsoft.com/office/drawing/2014/main" id="{4796636B-CC91-C83F-1870-CE965D7CFC98}"/>
              </a:ext>
            </a:extLst>
          </p:cNvPr>
          <p:cNvSpPr txBox="1"/>
          <p:nvPr/>
        </p:nvSpPr>
        <p:spPr>
          <a:xfrm>
            <a:off x="344128" y="1159017"/>
            <a:ext cx="11197632" cy="795539"/>
          </a:xfrm>
          <a:prstGeom prst="rect">
            <a:avLst/>
          </a:prstGeom>
          <a:noFill/>
        </p:spPr>
        <p:txBody>
          <a:bodyPr wrap="square">
            <a:spAutoFit/>
          </a:bodyPr>
          <a:lstStyle/>
          <a:p>
            <a:pPr>
              <a:lnSpc>
                <a:spcPct val="150000"/>
              </a:lnSpc>
            </a:pPr>
            <a:r>
              <a:rPr lang="fr-FR" sz="1600" dirty="0"/>
              <a:t>Nous utilisons une approche basée sur une API REST construite avec Express.js pour interagir de manière efficace et sécurisée avec notre base de données. </a:t>
            </a:r>
          </a:p>
        </p:txBody>
      </p:sp>
      <p:sp>
        <p:nvSpPr>
          <p:cNvPr id="9" name="ZoneTexte 8">
            <a:extLst>
              <a:ext uri="{FF2B5EF4-FFF2-40B4-BE49-F238E27FC236}">
                <a16:creationId xmlns:a16="http://schemas.microsoft.com/office/drawing/2014/main" id="{34F8977C-059F-6111-FDE9-80017FAC522C}"/>
              </a:ext>
            </a:extLst>
          </p:cNvPr>
          <p:cNvSpPr txBox="1"/>
          <p:nvPr/>
        </p:nvSpPr>
        <p:spPr>
          <a:xfrm>
            <a:off x="2148348" y="2297735"/>
            <a:ext cx="8190272" cy="1072538"/>
          </a:xfrm>
          <a:prstGeom prst="rect">
            <a:avLst/>
          </a:prstGeom>
          <a:noFill/>
        </p:spPr>
        <p:txBody>
          <a:bodyPr wrap="square">
            <a:spAutoFit/>
          </a:bodyPr>
          <a:lstStyle/>
          <a:p>
            <a:pPr>
              <a:lnSpc>
                <a:spcPct val="150000"/>
              </a:lnSpc>
            </a:pPr>
            <a:r>
              <a:rPr lang="fr-FR" b="1" u="sng" dirty="0"/>
              <a:t>Express.js :</a:t>
            </a:r>
          </a:p>
          <a:p>
            <a:pPr>
              <a:lnSpc>
                <a:spcPct val="150000"/>
              </a:lnSpc>
            </a:pPr>
            <a:endParaRPr lang="fr-FR" sz="1000" dirty="0"/>
          </a:p>
          <a:p>
            <a:pPr>
              <a:lnSpc>
                <a:spcPct val="150000"/>
              </a:lnSpc>
            </a:pPr>
            <a:r>
              <a:rPr lang="fr-FR" sz="1600" dirty="0"/>
              <a:t>Express.js est un Framework web pour Node.js qui simplifie la création d'API RESTful.</a:t>
            </a:r>
          </a:p>
        </p:txBody>
      </p:sp>
      <p:sp>
        <p:nvSpPr>
          <p:cNvPr id="11" name="ZoneTexte 10">
            <a:extLst>
              <a:ext uri="{FF2B5EF4-FFF2-40B4-BE49-F238E27FC236}">
                <a16:creationId xmlns:a16="http://schemas.microsoft.com/office/drawing/2014/main" id="{0029A53E-C861-47D9-6C5C-D8B5CCAFC722}"/>
              </a:ext>
            </a:extLst>
          </p:cNvPr>
          <p:cNvSpPr txBox="1"/>
          <p:nvPr/>
        </p:nvSpPr>
        <p:spPr>
          <a:xfrm>
            <a:off x="344128" y="3830906"/>
            <a:ext cx="11847872" cy="2134367"/>
          </a:xfrm>
          <a:prstGeom prst="rect">
            <a:avLst/>
          </a:prstGeom>
          <a:noFill/>
        </p:spPr>
        <p:txBody>
          <a:bodyPr wrap="square">
            <a:spAutoFit/>
          </a:bodyPr>
          <a:lstStyle/>
          <a:p>
            <a:pPr>
              <a:lnSpc>
                <a:spcPct val="150000"/>
              </a:lnSpc>
            </a:pPr>
            <a:r>
              <a:rPr lang="fr-FR" b="1" u="sng" dirty="0"/>
              <a:t>Avantages de cette Approche :</a:t>
            </a:r>
          </a:p>
          <a:p>
            <a:pPr>
              <a:lnSpc>
                <a:spcPct val="150000"/>
              </a:lnSpc>
            </a:pPr>
            <a:endParaRPr lang="fr-FR" sz="800" dirty="0"/>
          </a:p>
          <a:p>
            <a:pPr>
              <a:lnSpc>
                <a:spcPct val="150000"/>
              </a:lnSpc>
            </a:pPr>
            <a:endParaRPr lang="fr-FR" sz="800" dirty="0"/>
          </a:p>
          <a:p>
            <a:pPr>
              <a:lnSpc>
                <a:spcPct val="150000"/>
              </a:lnSpc>
            </a:pPr>
            <a:endParaRPr lang="fr-FR" sz="800" dirty="0"/>
          </a:p>
          <a:p>
            <a:pPr>
              <a:lnSpc>
                <a:spcPct val="150000"/>
              </a:lnSpc>
            </a:pPr>
            <a:endParaRPr lang="fr-FR" sz="800" dirty="0"/>
          </a:p>
          <a:p>
            <a:pPr>
              <a:lnSpc>
                <a:spcPct val="150000"/>
              </a:lnSpc>
            </a:pPr>
            <a:endParaRPr lang="fr-FR" sz="800" dirty="0"/>
          </a:p>
          <a:p>
            <a:pPr>
              <a:lnSpc>
                <a:spcPct val="150000"/>
              </a:lnSpc>
            </a:pPr>
            <a:endParaRPr lang="fr-FR" sz="800" dirty="0"/>
          </a:p>
          <a:p>
            <a:pPr>
              <a:lnSpc>
                <a:spcPct val="150000"/>
              </a:lnSpc>
            </a:pPr>
            <a:endParaRPr lang="fr-FR" sz="800" dirty="0"/>
          </a:p>
          <a:p>
            <a:pPr>
              <a:lnSpc>
                <a:spcPct val="150000"/>
              </a:lnSpc>
            </a:pPr>
            <a:r>
              <a:rPr lang="fr-FR" sz="1600" b="1" dirty="0"/>
              <a:t>             </a:t>
            </a:r>
            <a:r>
              <a:rPr lang="fr-FR" sz="1600" b="1" u="sng" dirty="0"/>
              <a:t>Simplicité </a:t>
            </a:r>
            <a:r>
              <a:rPr lang="fr-FR" sz="1600" b="1" dirty="0"/>
              <a:t>                                                                                            </a:t>
            </a:r>
            <a:r>
              <a:rPr lang="fr-FR" sz="1600" b="1" u="sng" dirty="0"/>
              <a:t> Sécurité </a:t>
            </a:r>
            <a:r>
              <a:rPr lang="fr-FR" sz="1600" dirty="0"/>
              <a:t>                                                                                      </a:t>
            </a:r>
            <a:r>
              <a:rPr lang="fr-FR" sz="1600" b="1" u="sng" dirty="0"/>
              <a:t>Évolutivité </a:t>
            </a:r>
            <a:endParaRPr lang="fr-FR" sz="1600" dirty="0"/>
          </a:p>
        </p:txBody>
      </p:sp>
      <p:pic>
        <p:nvPicPr>
          <p:cNvPr id="2" name="Image 1">
            <a:extLst>
              <a:ext uri="{FF2B5EF4-FFF2-40B4-BE49-F238E27FC236}">
                <a16:creationId xmlns:a16="http://schemas.microsoft.com/office/drawing/2014/main" id="{7BC8426A-B202-E5E9-E920-E64098B10FF4}"/>
              </a:ext>
            </a:extLst>
          </p:cNvPr>
          <p:cNvPicPr>
            <a:picLocks noChangeAspect="1"/>
          </p:cNvPicPr>
          <p:nvPr/>
        </p:nvPicPr>
        <p:blipFill>
          <a:blip r:embed="rId3"/>
          <a:stretch>
            <a:fillRect/>
          </a:stretch>
        </p:blipFill>
        <p:spPr>
          <a:xfrm>
            <a:off x="965200" y="4427680"/>
            <a:ext cx="1076960" cy="1076960"/>
          </a:xfrm>
          <a:prstGeom prst="rect">
            <a:avLst/>
          </a:prstGeom>
        </p:spPr>
      </p:pic>
      <p:pic>
        <p:nvPicPr>
          <p:cNvPr id="5" name="Image 4">
            <a:extLst>
              <a:ext uri="{FF2B5EF4-FFF2-40B4-BE49-F238E27FC236}">
                <a16:creationId xmlns:a16="http://schemas.microsoft.com/office/drawing/2014/main" id="{8B070587-F413-E9E5-F231-89816C1F7538}"/>
              </a:ext>
            </a:extLst>
          </p:cNvPr>
          <p:cNvPicPr>
            <a:picLocks noChangeAspect="1"/>
          </p:cNvPicPr>
          <p:nvPr/>
        </p:nvPicPr>
        <p:blipFill>
          <a:blip r:embed="rId4"/>
          <a:stretch>
            <a:fillRect/>
          </a:stretch>
        </p:blipFill>
        <p:spPr>
          <a:xfrm>
            <a:off x="5601765" y="4458977"/>
            <a:ext cx="1076960" cy="1076960"/>
          </a:xfrm>
          <a:prstGeom prst="rect">
            <a:avLst/>
          </a:prstGeom>
        </p:spPr>
      </p:pic>
      <p:pic>
        <p:nvPicPr>
          <p:cNvPr id="8" name="Image 7">
            <a:extLst>
              <a:ext uri="{FF2B5EF4-FFF2-40B4-BE49-F238E27FC236}">
                <a16:creationId xmlns:a16="http://schemas.microsoft.com/office/drawing/2014/main" id="{05735CFE-FC28-C99C-E175-201FD355D502}"/>
              </a:ext>
            </a:extLst>
          </p:cNvPr>
          <p:cNvPicPr>
            <a:picLocks noChangeAspect="1"/>
          </p:cNvPicPr>
          <p:nvPr/>
        </p:nvPicPr>
        <p:blipFill>
          <a:blip r:embed="rId5"/>
          <a:stretch>
            <a:fillRect/>
          </a:stretch>
        </p:blipFill>
        <p:spPr>
          <a:xfrm>
            <a:off x="10002520" y="4427680"/>
            <a:ext cx="1224280" cy="1224280"/>
          </a:xfrm>
          <a:prstGeom prst="rect">
            <a:avLst/>
          </a:prstGeom>
        </p:spPr>
      </p:pic>
      <p:pic>
        <p:nvPicPr>
          <p:cNvPr id="10" name="Image 9">
            <a:extLst>
              <a:ext uri="{FF2B5EF4-FFF2-40B4-BE49-F238E27FC236}">
                <a16:creationId xmlns:a16="http://schemas.microsoft.com/office/drawing/2014/main" id="{01068FE6-4009-0407-4246-457C95A61E4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109" b="96630" l="5435" r="96196">
                        <a14:foregroundMark x1="45761" y1="17609" x2="71522" y2="27826"/>
                        <a14:foregroundMark x1="71522" y1="27826" x2="71522" y2="27826"/>
                        <a14:foregroundMark x1="27717" y1="23696" x2="41848" y2="17283"/>
                        <a14:foregroundMark x1="41848" y1="17283" x2="75978" y2="27826"/>
                        <a14:foregroundMark x1="75978" y1="27826" x2="73043" y2="75435"/>
                        <a14:foregroundMark x1="73043" y1="75435" x2="36087" y2="76957"/>
                        <a14:foregroundMark x1="36087" y1="76957" x2="22500" y2="46087"/>
                        <a14:foregroundMark x1="22500" y1="46087" x2="28261" y2="32391"/>
                        <a14:foregroundMark x1="28261" y1="32391" x2="33043" y2="30326"/>
                        <a14:foregroundMark x1="54674" y1="14348" x2="74348" y2="19348"/>
                        <a14:foregroundMark x1="74348" y1="19348" x2="91848" y2="41522"/>
                        <a14:foregroundMark x1="91848" y1="41522" x2="89565" y2="65870"/>
                        <a14:foregroundMark x1="89565" y1="65870" x2="76087" y2="79891"/>
                        <a14:foregroundMark x1="76087" y1="79891" x2="49130" y2="84674"/>
                        <a14:foregroundMark x1="49130" y1="84674" x2="19130" y2="72391"/>
                        <a14:foregroundMark x1="19130" y1="72391" x2="10978" y2="53696"/>
                        <a14:foregroundMark x1="10978" y1="53696" x2="15978" y2="27065"/>
                        <a14:foregroundMark x1="15978" y1="27065" x2="39130" y2="11196"/>
                        <a14:foregroundMark x1="39130" y1="11196" x2="58261" y2="16087"/>
                        <a14:foregroundMark x1="36848" y1="38478" x2="18913" y2="41630"/>
                        <a14:foregroundMark x1="18913" y1="41630" x2="23804" y2="57609"/>
                        <a14:foregroundMark x1="23804" y1="57609" x2="43261" y2="64457"/>
                        <a14:foregroundMark x1="43261" y1="64457" x2="44457" y2="63478"/>
                        <a14:foregroundMark x1="62065" y1="38478" x2="73587" y2="61413"/>
                        <a14:foregroundMark x1="54891" y1="5109" x2="47065" y2="5652"/>
                        <a14:foregroundMark x1="5543" y1="45435" x2="6087" y2="57391"/>
                        <a14:foregroundMark x1="19239" y1="55870" x2="29348" y2="66196"/>
                        <a14:foregroundMark x1="29348" y1="66196" x2="31304" y2="66739"/>
                        <a14:foregroundMark x1="34022" y1="47717" x2="49565" y2="46413"/>
                        <a14:foregroundMark x1="35543" y1="35000" x2="45217" y2="44891"/>
                        <a14:foregroundMark x1="53913" y1="39022" x2="67935" y2="34457"/>
                        <a14:foregroundMark x1="62826" y1="45109" x2="60000" y2="65978"/>
                        <a14:foregroundMark x1="54891" y1="68804" x2="49130" y2="55326"/>
                        <a14:foregroundMark x1="67174" y1="90435" x2="44457" y2="91957"/>
                        <a14:foregroundMark x1="75326" y1="58913" x2="81957" y2="67826"/>
                        <a14:foregroundMark x1="96196" y1="43913" x2="95978" y2="51304"/>
                        <a14:foregroundMark x1="53696" y1="96304" x2="49565" y2="96630"/>
                      </a14:backgroundRemoval>
                    </a14:imgEffect>
                  </a14:imgLayer>
                </a14:imgProps>
              </a:ext>
            </a:extLst>
          </a:blip>
          <a:stretch>
            <a:fillRect/>
          </a:stretch>
        </p:blipFill>
        <p:spPr>
          <a:xfrm>
            <a:off x="965200" y="2361443"/>
            <a:ext cx="1076960" cy="1072538"/>
          </a:xfrm>
          <a:prstGeom prst="rect">
            <a:avLst/>
          </a:prstGeom>
        </p:spPr>
      </p:pic>
      <p:sp>
        <p:nvSpPr>
          <p:cNvPr id="13" name="Titre 1">
            <a:extLst>
              <a:ext uri="{FF2B5EF4-FFF2-40B4-BE49-F238E27FC236}">
                <a16:creationId xmlns:a16="http://schemas.microsoft.com/office/drawing/2014/main" id="{51C8E567-8E4E-8167-EE13-B1FDC7219DD4}"/>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14" name="Connecteur droit 13">
            <a:extLst>
              <a:ext uri="{FF2B5EF4-FFF2-40B4-BE49-F238E27FC236}">
                <a16:creationId xmlns:a16="http://schemas.microsoft.com/office/drawing/2014/main" id="{71B8F4CD-208C-1641-A0F3-BED7AB425B67}"/>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15" name="Image 14">
            <a:extLst>
              <a:ext uri="{FF2B5EF4-FFF2-40B4-BE49-F238E27FC236}">
                <a16:creationId xmlns:a16="http://schemas.microsoft.com/office/drawing/2014/main" id="{0154B307-C097-5267-5EC5-2A4B6EDA196E}"/>
              </a:ext>
            </a:extLst>
          </p:cNvPr>
          <p:cNvPicPr>
            <a:picLocks noChangeAspect="1"/>
          </p:cNvPicPr>
          <p:nvPr/>
        </p:nvPicPr>
        <p:blipFill>
          <a:blip r:embed="rId8"/>
          <a:stretch>
            <a:fillRect/>
          </a:stretch>
        </p:blipFill>
        <p:spPr>
          <a:xfrm>
            <a:off x="7843899" y="137651"/>
            <a:ext cx="818321" cy="390485"/>
          </a:xfrm>
          <a:prstGeom prst="rect">
            <a:avLst/>
          </a:prstGeom>
        </p:spPr>
      </p:pic>
      <p:pic>
        <p:nvPicPr>
          <p:cNvPr id="16" name="Image 15">
            <a:extLst>
              <a:ext uri="{FF2B5EF4-FFF2-40B4-BE49-F238E27FC236}">
                <a16:creationId xmlns:a16="http://schemas.microsoft.com/office/drawing/2014/main" id="{4D9A04F7-B2A7-6F1B-5B1E-7D41E924DE10}"/>
              </a:ext>
            </a:extLst>
          </p:cNvPr>
          <p:cNvPicPr>
            <a:picLocks noChangeAspect="1"/>
          </p:cNvPicPr>
          <p:nvPr/>
        </p:nvPicPr>
        <p:blipFill>
          <a:blip r:embed="rId9"/>
          <a:stretch>
            <a:fillRect/>
          </a:stretch>
        </p:blipFill>
        <p:spPr>
          <a:xfrm>
            <a:off x="344128" y="192144"/>
            <a:ext cx="1619250" cy="400050"/>
          </a:xfrm>
          <a:prstGeom prst="rect">
            <a:avLst/>
          </a:prstGeom>
        </p:spPr>
      </p:pic>
    </p:spTree>
    <p:extLst>
      <p:ext uri="{BB962C8B-B14F-4D97-AF65-F5344CB8AC3E}">
        <p14:creationId xmlns:p14="http://schemas.microsoft.com/office/powerpoint/2010/main" val="3604538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7415EEB-0322-8E24-FEA3-64E809CBA175}"/>
              </a:ext>
            </a:extLst>
          </p:cNvPr>
          <p:cNvSpPr txBox="1"/>
          <p:nvPr/>
        </p:nvSpPr>
        <p:spPr>
          <a:xfrm>
            <a:off x="344129" y="639098"/>
            <a:ext cx="4461551" cy="369332"/>
          </a:xfrm>
          <a:prstGeom prst="rect">
            <a:avLst/>
          </a:prstGeom>
          <a:solidFill>
            <a:srgbClr val="F4E8DA"/>
          </a:solidFill>
        </p:spPr>
        <p:txBody>
          <a:bodyPr wrap="square">
            <a:spAutoFit/>
          </a:bodyPr>
          <a:lstStyle>
            <a:defPPr>
              <a:defRPr lang="fr-FR"/>
            </a:defPPr>
            <a:lvl1pPr>
              <a:defRPr b="1" u="sng"/>
            </a:lvl1pPr>
          </a:lstStyle>
          <a:p>
            <a:r>
              <a:rPr lang="fr-FR" dirty="0">
                <a:solidFill>
                  <a:srgbClr val="8FC9B5"/>
                </a:solidFill>
              </a:rPr>
              <a:t>7- Sauvegarde des données avec MySQL</a:t>
            </a:r>
          </a:p>
        </p:txBody>
      </p:sp>
      <p:sp>
        <p:nvSpPr>
          <p:cNvPr id="9" name="ZoneTexte 8">
            <a:extLst>
              <a:ext uri="{FF2B5EF4-FFF2-40B4-BE49-F238E27FC236}">
                <a16:creationId xmlns:a16="http://schemas.microsoft.com/office/drawing/2014/main" id="{F841E01F-2F5A-D778-2F54-4517ACA54CF3}"/>
              </a:ext>
            </a:extLst>
          </p:cNvPr>
          <p:cNvSpPr txBox="1"/>
          <p:nvPr/>
        </p:nvSpPr>
        <p:spPr>
          <a:xfrm>
            <a:off x="301326" y="990786"/>
            <a:ext cx="7936271" cy="795539"/>
          </a:xfrm>
          <a:prstGeom prst="rect">
            <a:avLst/>
          </a:prstGeom>
          <a:noFill/>
        </p:spPr>
        <p:txBody>
          <a:bodyPr wrap="square">
            <a:spAutoFit/>
          </a:bodyPr>
          <a:lstStyle/>
          <a:p>
            <a:pPr>
              <a:lnSpc>
                <a:spcPct val="150000"/>
              </a:lnSpc>
            </a:pPr>
            <a:r>
              <a:rPr lang="fr-FR" sz="1600" dirty="0"/>
              <a:t>La sauvegarde des données est un aspect crucial. Pour cela, nous avons choisi d'utiliser MySQL, un système de gestion de base de données relationnelle largement utilisé.</a:t>
            </a:r>
          </a:p>
        </p:txBody>
      </p:sp>
      <p:sp>
        <p:nvSpPr>
          <p:cNvPr id="11" name="ZoneTexte 10">
            <a:extLst>
              <a:ext uri="{FF2B5EF4-FFF2-40B4-BE49-F238E27FC236}">
                <a16:creationId xmlns:a16="http://schemas.microsoft.com/office/drawing/2014/main" id="{5F2BD915-79E0-792B-90E1-BDED43CF09F5}"/>
              </a:ext>
            </a:extLst>
          </p:cNvPr>
          <p:cNvSpPr txBox="1"/>
          <p:nvPr/>
        </p:nvSpPr>
        <p:spPr>
          <a:xfrm>
            <a:off x="260553" y="1969090"/>
            <a:ext cx="6096000" cy="369332"/>
          </a:xfrm>
          <a:prstGeom prst="rect">
            <a:avLst/>
          </a:prstGeom>
          <a:noFill/>
        </p:spPr>
        <p:txBody>
          <a:bodyPr wrap="square">
            <a:spAutoFit/>
          </a:bodyPr>
          <a:lstStyle>
            <a:defPPr>
              <a:defRPr lang="fr-FR"/>
            </a:defPPr>
            <a:lvl1pPr>
              <a:defRPr b="1" u="sng"/>
            </a:lvl1pPr>
          </a:lstStyle>
          <a:p>
            <a:r>
              <a:rPr lang="fr-FR" dirty="0"/>
              <a:t>Pourquoi MySQL :</a:t>
            </a:r>
          </a:p>
        </p:txBody>
      </p:sp>
      <p:sp>
        <p:nvSpPr>
          <p:cNvPr id="13" name="ZoneTexte 12">
            <a:extLst>
              <a:ext uri="{FF2B5EF4-FFF2-40B4-BE49-F238E27FC236}">
                <a16:creationId xmlns:a16="http://schemas.microsoft.com/office/drawing/2014/main" id="{66192668-62C2-5F8D-41B0-2AC64C6B66AE}"/>
              </a:ext>
            </a:extLst>
          </p:cNvPr>
          <p:cNvSpPr txBox="1"/>
          <p:nvPr/>
        </p:nvSpPr>
        <p:spPr>
          <a:xfrm>
            <a:off x="260553" y="3495728"/>
            <a:ext cx="11670891" cy="338554"/>
          </a:xfrm>
          <a:prstGeom prst="rect">
            <a:avLst/>
          </a:prstGeom>
          <a:noFill/>
        </p:spPr>
        <p:txBody>
          <a:bodyPr wrap="square">
            <a:spAutoFit/>
          </a:bodyPr>
          <a:lstStyle/>
          <a:p>
            <a:pPr algn="ctr"/>
            <a:r>
              <a:rPr lang="fr-FR" sz="1600" b="1" u="sng" dirty="0"/>
              <a:t>Sécurité </a:t>
            </a:r>
            <a:r>
              <a:rPr lang="fr-FR" sz="1600" b="1" dirty="0"/>
              <a:t>                                                                      </a:t>
            </a:r>
            <a:r>
              <a:rPr lang="fr-FR" sz="1600" b="1" u="sng" dirty="0"/>
              <a:t>Fiabilité </a:t>
            </a:r>
            <a:r>
              <a:rPr lang="fr-FR" sz="1600" dirty="0"/>
              <a:t>                                                                        </a:t>
            </a:r>
            <a:r>
              <a:rPr lang="fr-FR" sz="1600" b="1" u="sng" dirty="0"/>
              <a:t>Performances </a:t>
            </a:r>
            <a:endParaRPr lang="fr-FR" sz="1600" dirty="0"/>
          </a:p>
        </p:txBody>
      </p:sp>
      <p:pic>
        <p:nvPicPr>
          <p:cNvPr id="14" name="Image 13">
            <a:extLst>
              <a:ext uri="{FF2B5EF4-FFF2-40B4-BE49-F238E27FC236}">
                <a16:creationId xmlns:a16="http://schemas.microsoft.com/office/drawing/2014/main" id="{42100685-2C0A-6190-A536-0FFB18A7424F}"/>
              </a:ext>
            </a:extLst>
          </p:cNvPr>
          <p:cNvPicPr>
            <a:picLocks noChangeAspect="1"/>
          </p:cNvPicPr>
          <p:nvPr/>
        </p:nvPicPr>
        <p:blipFill>
          <a:blip r:embed="rId3"/>
          <a:stretch>
            <a:fillRect/>
          </a:stretch>
        </p:blipFill>
        <p:spPr>
          <a:xfrm>
            <a:off x="8237597" y="432086"/>
            <a:ext cx="2473201" cy="1714422"/>
          </a:xfrm>
          <a:prstGeom prst="rect">
            <a:avLst/>
          </a:prstGeom>
          <a:ln>
            <a:noFill/>
          </a:ln>
          <a:effectLst>
            <a:outerShdw blurRad="292100" dist="139700" dir="2700000" algn="tl" rotWithShape="0">
              <a:srgbClr val="333333">
                <a:alpha val="65000"/>
              </a:srgbClr>
            </a:outerShdw>
          </a:effectLst>
        </p:spPr>
      </p:pic>
      <p:sp>
        <p:nvSpPr>
          <p:cNvPr id="16" name="ZoneTexte 15">
            <a:extLst>
              <a:ext uri="{FF2B5EF4-FFF2-40B4-BE49-F238E27FC236}">
                <a16:creationId xmlns:a16="http://schemas.microsoft.com/office/drawing/2014/main" id="{487E0138-0954-1019-266E-36017F900901}"/>
              </a:ext>
            </a:extLst>
          </p:cNvPr>
          <p:cNvSpPr txBox="1"/>
          <p:nvPr/>
        </p:nvSpPr>
        <p:spPr>
          <a:xfrm>
            <a:off x="260552" y="4071283"/>
            <a:ext cx="11670891" cy="861774"/>
          </a:xfrm>
          <a:prstGeom prst="rect">
            <a:avLst/>
          </a:prstGeom>
          <a:noFill/>
        </p:spPr>
        <p:txBody>
          <a:bodyPr wrap="square">
            <a:spAutoFit/>
          </a:bodyPr>
          <a:lstStyle/>
          <a:p>
            <a:r>
              <a:rPr lang="fr-FR" b="1" u="sng" dirty="0"/>
              <a:t>Stratégie de Sauvegarde :</a:t>
            </a:r>
          </a:p>
          <a:p>
            <a:endParaRPr lang="fr-FR" sz="1600" dirty="0"/>
          </a:p>
          <a:p>
            <a:r>
              <a:rPr lang="fr-FR" sz="1600" dirty="0"/>
              <a:t>C’est une stratégie de sauvegarde régulière pour garantir la disponibilité et l'intégrité des données. Cette stratégie comprend :</a:t>
            </a:r>
          </a:p>
        </p:txBody>
      </p:sp>
      <p:sp>
        <p:nvSpPr>
          <p:cNvPr id="18" name="ZoneTexte 17">
            <a:extLst>
              <a:ext uri="{FF2B5EF4-FFF2-40B4-BE49-F238E27FC236}">
                <a16:creationId xmlns:a16="http://schemas.microsoft.com/office/drawing/2014/main" id="{DDCC6030-013D-EEE3-F381-68C79E805E45}"/>
              </a:ext>
            </a:extLst>
          </p:cNvPr>
          <p:cNvSpPr txBox="1"/>
          <p:nvPr/>
        </p:nvSpPr>
        <p:spPr>
          <a:xfrm>
            <a:off x="2336307" y="6136688"/>
            <a:ext cx="2621773" cy="584775"/>
          </a:xfrm>
          <a:prstGeom prst="rect">
            <a:avLst/>
          </a:prstGeom>
          <a:noFill/>
        </p:spPr>
        <p:txBody>
          <a:bodyPr wrap="square">
            <a:spAutoFit/>
          </a:bodyPr>
          <a:lstStyle/>
          <a:p>
            <a:pPr algn="ctr"/>
            <a:r>
              <a:rPr lang="fr-FR" sz="1600" dirty="0"/>
              <a:t>Des sauvegardes réalisées à intervalles planifiés</a:t>
            </a:r>
          </a:p>
        </p:txBody>
      </p:sp>
      <p:pic>
        <p:nvPicPr>
          <p:cNvPr id="2" name="Image 1">
            <a:extLst>
              <a:ext uri="{FF2B5EF4-FFF2-40B4-BE49-F238E27FC236}">
                <a16:creationId xmlns:a16="http://schemas.microsoft.com/office/drawing/2014/main" id="{DEA90421-7364-00BC-487F-4E566D1DF80A}"/>
              </a:ext>
            </a:extLst>
          </p:cNvPr>
          <p:cNvPicPr>
            <a:picLocks noChangeAspect="1"/>
          </p:cNvPicPr>
          <p:nvPr/>
        </p:nvPicPr>
        <p:blipFill>
          <a:blip r:embed="rId4"/>
          <a:stretch>
            <a:fillRect/>
          </a:stretch>
        </p:blipFill>
        <p:spPr>
          <a:xfrm>
            <a:off x="1570706" y="2463800"/>
            <a:ext cx="1076960" cy="1076960"/>
          </a:xfrm>
          <a:prstGeom prst="rect">
            <a:avLst/>
          </a:prstGeom>
        </p:spPr>
      </p:pic>
      <p:pic>
        <p:nvPicPr>
          <p:cNvPr id="3" name="Image 2">
            <a:extLst>
              <a:ext uri="{FF2B5EF4-FFF2-40B4-BE49-F238E27FC236}">
                <a16:creationId xmlns:a16="http://schemas.microsoft.com/office/drawing/2014/main" id="{9122D11C-AA33-3715-FF13-6CE863D14DD4}"/>
              </a:ext>
            </a:extLst>
          </p:cNvPr>
          <p:cNvPicPr>
            <a:picLocks noChangeAspect="1"/>
          </p:cNvPicPr>
          <p:nvPr/>
        </p:nvPicPr>
        <p:blipFill>
          <a:blip r:embed="rId5"/>
          <a:stretch>
            <a:fillRect/>
          </a:stretch>
        </p:blipFill>
        <p:spPr>
          <a:xfrm>
            <a:off x="5220273" y="2360931"/>
            <a:ext cx="1219856" cy="1079644"/>
          </a:xfrm>
          <a:prstGeom prst="rect">
            <a:avLst/>
          </a:prstGeom>
        </p:spPr>
      </p:pic>
      <p:pic>
        <p:nvPicPr>
          <p:cNvPr id="7" name="Image 6">
            <a:extLst>
              <a:ext uri="{FF2B5EF4-FFF2-40B4-BE49-F238E27FC236}">
                <a16:creationId xmlns:a16="http://schemas.microsoft.com/office/drawing/2014/main" id="{33FFA210-B127-6236-6562-330F29A6E74E}"/>
              </a:ext>
            </a:extLst>
          </p:cNvPr>
          <p:cNvPicPr>
            <a:picLocks noChangeAspect="1"/>
          </p:cNvPicPr>
          <p:nvPr/>
        </p:nvPicPr>
        <p:blipFill rotWithShape="1">
          <a:blip r:embed="rId6"/>
          <a:srcRect b="13249"/>
          <a:stretch/>
        </p:blipFill>
        <p:spPr>
          <a:xfrm>
            <a:off x="8834940" y="2219227"/>
            <a:ext cx="1654274" cy="1148080"/>
          </a:xfrm>
          <a:prstGeom prst="rect">
            <a:avLst/>
          </a:prstGeom>
        </p:spPr>
      </p:pic>
      <p:sp>
        <p:nvSpPr>
          <p:cNvPr id="10" name="ZoneTexte 9">
            <a:extLst>
              <a:ext uri="{FF2B5EF4-FFF2-40B4-BE49-F238E27FC236}">
                <a16:creationId xmlns:a16="http://schemas.microsoft.com/office/drawing/2014/main" id="{63AB902E-F80C-848A-7B1D-F87457D29E47}"/>
              </a:ext>
            </a:extLst>
          </p:cNvPr>
          <p:cNvSpPr txBox="1"/>
          <p:nvPr/>
        </p:nvSpPr>
        <p:spPr>
          <a:xfrm>
            <a:off x="6614077" y="6130381"/>
            <a:ext cx="3048000" cy="584775"/>
          </a:xfrm>
          <a:prstGeom prst="rect">
            <a:avLst/>
          </a:prstGeom>
          <a:noFill/>
        </p:spPr>
        <p:txBody>
          <a:bodyPr wrap="square">
            <a:spAutoFit/>
          </a:bodyPr>
          <a:lstStyle/>
          <a:p>
            <a:pPr algn="ctr"/>
            <a:r>
              <a:rPr lang="fr-FR" sz="1600" dirty="0"/>
              <a:t>Des procédures de restauration testées régulièrement.</a:t>
            </a:r>
          </a:p>
        </p:txBody>
      </p:sp>
      <p:pic>
        <p:nvPicPr>
          <p:cNvPr id="12" name="Image 11">
            <a:extLst>
              <a:ext uri="{FF2B5EF4-FFF2-40B4-BE49-F238E27FC236}">
                <a16:creationId xmlns:a16="http://schemas.microsoft.com/office/drawing/2014/main" id="{A0DD2D6B-6E10-C767-E215-077BD4AA2E85}"/>
              </a:ext>
            </a:extLst>
          </p:cNvPr>
          <p:cNvPicPr>
            <a:picLocks noChangeAspect="1"/>
          </p:cNvPicPr>
          <p:nvPr/>
        </p:nvPicPr>
        <p:blipFill rotWithShape="1">
          <a:blip r:embed="rId7"/>
          <a:srcRect l="52463" t="7094" r="4439" b="12857"/>
          <a:stretch/>
        </p:blipFill>
        <p:spPr>
          <a:xfrm>
            <a:off x="2827935" y="4941638"/>
            <a:ext cx="1451439" cy="1089247"/>
          </a:xfrm>
          <a:prstGeom prst="rect">
            <a:avLst/>
          </a:prstGeom>
        </p:spPr>
      </p:pic>
      <p:pic>
        <p:nvPicPr>
          <p:cNvPr id="15" name="Image 14">
            <a:extLst>
              <a:ext uri="{FF2B5EF4-FFF2-40B4-BE49-F238E27FC236}">
                <a16:creationId xmlns:a16="http://schemas.microsoft.com/office/drawing/2014/main" id="{21A2F715-29AE-5168-DB67-55F2F8CA6E81}"/>
              </a:ext>
            </a:extLst>
          </p:cNvPr>
          <p:cNvPicPr>
            <a:picLocks noChangeAspect="1"/>
          </p:cNvPicPr>
          <p:nvPr/>
        </p:nvPicPr>
        <p:blipFill rotWithShape="1">
          <a:blip r:embed="rId7"/>
          <a:srcRect l="4040" t="10662" r="52032" b="14643"/>
          <a:stretch/>
        </p:blipFill>
        <p:spPr>
          <a:xfrm>
            <a:off x="7383501" y="4985958"/>
            <a:ext cx="1451439" cy="997138"/>
          </a:xfrm>
          <a:prstGeom prst="rect">
            <a:avLst/>
          </a:prstGeom>
        </p:spPr>
      </p:pic>
      <p:sp>
        <p:nvSpPr>
          <p:cNvPr id="17" name="Titre 1">
            <a:extLst>
              <a:ext uri="{FF2B5EF4-FFF2-40B4-BE49-F238E27FC236}">
                <a16:creationId xmlns:a16="http://schemas.microsoft.com/office/drawing/2014/main" id="{DD6870B3-E1BA-E594-7908-38B15E223A71}"/>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19" name="Connecteur droit 18">
            <a:extLst>
              <a:ext uri="{FF2B5EF4-FFF2-40B4-BE49-F238E27FC236}">
                <a16:creationId xmlns:a16="http://schemas.microsoft.com/office/drawing/2014/main" id="{81D958DE-C696-A893-1632-97AFEC2566A6}"/>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20" name="Image 19">
            <a:extLst>
              <a:ext uri="{FF2B5EF4-FFF2-40B4-BE49-F238E27FC236}">
                <a16:creationId xmlns:a16="http://schemas.microsoft.com/office/drawing/2014/main" id="{A998D012-DB4E-85FC-0E30-0CB07440651B}"/>
              </a:ext>
            </a:extLst>
          </p:cNvPr>
          <p:cNvPicPr>
            <a:picLocks noChangeAspect="1"/>
          </p:cNvPicPr>
          <p:nvPr/>
        </p:nvPicPr>
        <p:blipFill>
          <a:blip r:embed="rId8"/>
          <a:stretch>
            <a:fillRect/>
          </a:stretch>
        </p:blipFill>
        <p:spPr>
          <a:xfrm>
            <a:off x="7843899" y="137651"/>
            <a:ext cx="818321" cy="390485"/>
          </a:xfrm>
          <a:prstGeom prst="rect">
            <a:avLst/>
          </a:prstGeom>
        </p:spPr>
      </p:pic>
      <p:pic>
        <p:nvPicPr>
          <p:cNvPr id="21" name="Image 20">
            <a:extLst>
              <a:ext uri="{FF2B5EF4-FFF2-40B4-BE49-F238E27FC236}">
                <a16:creationId xmlns:a16="http://schemas.microsoft.com/office/drawing/2014/main" id="{9E8DA8AF-8EBB-DDD3-25FE-3241B7FDA50F}"/>
              </a:ext>
            </a:extLst>
          </p:cNvPr>
          <p:cNvPicPr>
            <a:picLocks noChangeAspect="1"/>
          </p:cNvPicPr>
          <p:nvPr/>
        </p:nvPicPr>
        <p:blipFill>
          <a:blip r:embed="rId9"/>
          <a:stretch>
            <a:fillRect/>
          </a:stretch>
        </p:blipFill>
        <p:spPr>
          <a:xfrm>
            <a:off x="344128" y="192144"/>
            <a:ext cx="1619250" cy="400050"/>
          </a:xfrm>
          <a:prstGeom prst="rect">
            <a:avLst/>
          </a:prstGeom>
        </p:spPr>
      </p:pic>
    </p:spTree>
    <p:extLst>
      <p:ext uri="{BB962C8B-B14F-4D97-AF65-F5344CB8AC3E}">
        <p14:creationId xmlns:p14="http://schemas.microsoft.com/office/powerpoint/2010/main" val="1545769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192EDE2-6515-142B-4EAE-EF154402B23B}"/>
              </a:ext>
            </a:extLst>
          </p:cNvPr>
          <p:cNvSpPr txBox="1"/>
          <p:nvPr/>
        </p:nvSpPr>
        <p:spPr>
          <a:xfrm>
            <a:off x="344129" y="709222"/>
            <a:ext cx="3480619" cy="369332"/>
          </a:xfrm>
          <a:prstGeom prst="rect">
            <a:avLst/>
          </a:prstGeom>
          <a:solidFill>
            <a:srgbClr val="F4E8DA"/>
          </a:solidFill>
        </p:spPr>
        <p:txBody>
          <a:bodyPr wrap="square">
            <a:spAutoFit/>
          </a:bodyPr>
          <a:lstStyle>
            <a:defPPr>
              <a:defRPr lang="fr-FR"/>
            </a:defPPr>
            <a:lvl1pPr>
              <a:defRPr b="1" u="sng"/>
            </a:lvl1pPr>
          </a:lstStyle>
          <a:p>
            <a:r>
              <a:rPr lang="fr-FR" dirty="0">
                <a:solidFill>
                  <a:srgbClr val="8FC9B5"/>
                </a:solidFill>
              </a:rPr>
              <a:t>8- NodeMailer pour les E-mails</a:t>
            </a:r>
          </a:p>
        </p:txBody>
      </p:sp>
      <p:pic>
        <p:nvPicPr>
          <p:cNvPr id="5" name="Image 4">
            <a:extLst>
              <a:ext uri="{FF2B5EF4-FFF2-40B4-BE49-F238E27FC236}">
                <a16:creationId xmlns:a16="http://schemas.microsoft.com/office/drawing/2014/main" id="{44D80632-6C4B-29DF-F96C-1DA873D3C6CD}"/>
              </a:ext>
            </a:extLst>
          </p:cNvPr>
          <p:cNvPicPr>
            <a:picLocks noChangeAspect="1"/>
          </p:cNvPicPr>
          <p:nvPr/>
        </p:nvPicPr>
        <p:blipFill rotWithShape="1">
          <a:blip r:embed="rId3"/>
          <a:srcRect t="12968" b="14774"/>
          <a:stretch/>
        </p:blipFill>
        <p:spPr>
          <a:xfrm>
            <a:off x="344128" y="1294042"/>
            <a:ext cx="1100271" cy="893980"/>
          </a:xfrm>
          <a:prstGeom prst="rect">
            <a:avLst/>
          </a:prstGeom>
          <a:ln>
            <a:noFill/>
          </a:ln>
          <a:effectLst>
            <a:outerShdw blurRad="292100" dist="139700" dir="2700000" algn="tl" rotWithShape="0">
              <a:srgbClr val="333333">
                <a:alpha val="65000"/>
              </a:srgbClr>
            </a:outerShdw>
          </a:effectLst>
        </p:spPr>
      </p:pic>
      <p:sp>
        <p:nvSpPr>
          <p:cNvPr id="8" name="ZoneTexte 7">
            <a:extLst>
              <a:ext uri="{FF2B5EF4-FFF2-40B4-BE49-F238E27FC236}">
                <a16:creationId xmlns:a16="http://schemas.microsoft.com/office/drawing/2014/main" id="{2DFA24E3-83FA-37CF-74BA-315DE00DA009}"/>
              </a:ext>
            </a:extLst>
          </p:cNvPr>
          <p:cNvSpPr txBox="1"/>
          <p:nvPr/>
        </p:nvSpPr>
        <p:spPr>
          <a:xfrm>
            <a:off x="1663495" y="1303853"/>
            <a:ext cx="10351525" cy="795539"/>
          </a:xfrm>
          <a:prstGeom prst="rect">
            <a:avLst/>
          </a:prstGeom>
          <a:noFill/>
        </p:spPr>
        <p:txBody>
          <a:bodyPr wrap="square">
            <a:spAutoFit/>
          </a:bodyPr>
          <a:lstStyle/>
          <a:p>
            <a:pPr>
              <a:lnSpc>
                <a:spcPct val="150000"/>
              </a:lnSpc>
            </a:pPr>
            <a:r>
              <a:rPr lang="fr-FR" sz="1600" dirty="0"/>
              <a:t>Nous avons intégré NodeMailer, une bibliothèque JavaScript largement utilisée, pour la gestion des e-mails.</a:t>
            </a:r>
          </a:p>
          <a:p>
            <a:pPr>
              <a:lnSpc>
                <a:spcPct val="150000"/>
              </a:lnSpc>
            </a:pPr>
            <a:r>
              <a:rPr lang="fr-FR" sz="1600" dirty="0"/>
              <a:t>Elle facilite l'envoi d'e-mails et la possibilité de personnaliser les e-mails :le contenu, les destinataires, les PJ , etc.</a:t>
            </a:r>
          </a:p>
        </p:txBody>
      </p:sp>
      <p:sp>
        <p:nvSpPr>
          <p:cNvPr id="14" name="ZoneTexte 13">
            <a:extLst>
              <a:ext uri="{FF2B5EF4-FFF2-40B4-BE49-F238E27FC236}">
                <a16:creationId xmlns:a16="http://schemas.microsoft.com/office/drawing/2014/main" id="{F297240D-42C4-F897-BF03-5B838E226B87}"/>
              </a:ext>
            </a:extLst>
          </p:cNvPr>
          <p:cNvSpPr txBox="1"/>
          <p:nvPr/>
        </p:nvSpPr>
        <p:spPr>
          <a:xfrm>
            <a:off x="344129" y="2641168"/>
            <a:ext cx="3480619" cy="369332"/>
          </a:xfrm>
          <a:prstGeom prst="rect">
            <a:avLst/>
          </a:prstGeom>
          <a:noFill/>
        </p:spPr>
        <p:txBody>
          <a:bodyPr wrap="square">
            <a:spAutoFit/>
          </a:bodyPr>
          <a:lstStyle/>
          <a:p>
            <a:r>
              <a:rPr lang="fr-FR" b="1" u="sng" dirty="0"/>
              <a:t>Utilisation dans Menu Maker :</a:t>
            </a:r>
          </a:p>
        </p:txBody>
      </p:sp>
      <p:sp>
        <p:nvSpPr>
          <p:cNvPr id="16" name="ZoneTexte 15">
            <a:extLst>
              <a:ext uri="{FF2B5EF4-FFF2-40B4-BE49-F238E27FC236}">
                <a16:creationId xmlns:a16="http://schemas.microsoft.com/office/drawing/2014/main" id="{877B08CC-9DA0-92CB-844E-1660C91E6261}"/>
              </a:ext>
            </a:extLst>
          </p:cNvPr>
          <p:cNvSpPr txBox="1"/>
          <p:nvPr/>
        </p:nvSpPr>
        <p:spPr>
          <a:xfrm>
            <a:off x="527008" y="3159009"/>
            <a:ext cx="10537232" cy="1164871"/>
          </a:xfrm>
          <a:prstGeom prst="rect">
            <a:avLst/>
          </a:prstGeom>
          <a:noFill/>
        </p:spPr>
        <p:txBody>
          <a:bodyPr wrap="square">
            <a:spAutoFit/>
          </a:bodyPr>
          <a:lstStyle/>
          <a:p>
            <a:pPr marL="3086100" lvl="6" indent="-342900">
              <a:lnSpc>
                <a:spcPct val="150000"/>
              </a:lnSpc>
              <a:buFont typeface="+mj-lt"/>
              <a:buAutoNum type="arabicPeriod"/>
            </a:pPr>
            <a:r>
              <a:rPr lang="fr-FR" sz="1600" b="1" i="1" dirty="0">
                <a:ln w="0"/>
              </a:rPr>
              <a:t>Confirmation de Compte </a:t>
            </a:r>
          </a:p>
          <a:p>
            <a:pPr marL="3086100" lvl="6" indent="-342900">
              <a:lnSpc>
                <a:spcPct val="150000"/>
              </a:lnSpc>
              <a:buFont typeface="+mj-lt"/>
              <a:buAutoNum type="arabicPeriod"/>
            </a:pPr>
            <a:r>
              <a:rPr lang="fr-FR" sz="1600" b="1" i="1" dirty="0">
                <a:ln w="0"/>
              </a:rPr>
              <a:t>Réinitialisation de Mot de Passe   </a:t>
            </a:r>
          </a:p>
          <a:p>
            <a:pPr marL="3086100" lvl="6" indent="-342900">
              <a:lnSpc>
                <a:spcPct val="150000"/>
              </a:lnSpc>
              <a:buFont typeface="+mj-lt"/>
              <a:buAutoNum type="arabicPeriod"/>
            </a:pPr>
            <a:r>
              <a:rPr lang="fr-FR" sz="1600" b="1" i="1" dirty="0">
                <a:ln w="0"/>
              </a:rPr>
              <a:t>Notifications </a:t>
            </a:r>
          </a:p>
        </p:txBody>
      </p:sp>
      <p:sp>
        <p:nvSpPr>
          <p:cNvPr id="18" name="ZoneTexte 17">
            <a:extLst>
              <a:ext uri="{FF2B5EF4-FFF2-40B4-BE49-F238E27FC236}">
                <a16:creationId xmlns:a16="http://schemas.microsoft.com/office/drawing/2014/main" id="{9FC743BC-42D8-EC7E-5ABB-6315587FEEA8}"/>
              </a:ext>
            </a:extLst>
          </p:cNvPr>
          <p:cNvSpPr txBox="1"/>
          <p:nvPr/>
        </p:nvSpPr>
        <p:spPr>
          <a:xfrm>
            <a:off x="360024" y="4610719"/>
            <a:ext cx="3116826" cy="369332"/>
          </a:xfrm>
          <a:prstGeom prst="rect">
            <a:avLst/>
          </a:prstGeom>
          <a:noFill/>
        </p:spPr>
        <p:txBody>
          <a:bodyPr wrap="square">
            <a:spAutoFit/>
          </a:bodyPr>
          <a:lstStyle/>
          <a:p>
            <a:r>
              <a:rPr lang="fr-FR" b="1" u="sng" dirty="0"/>
              <a:t>Avantages de NodeMailer :</a:t>
            </a:r>
          </a:p>
        </p:txBody>
      </p:sp>
      <p:sp>
        <p:nvSpPr>
          <p:cNvPr id="20" name="ZoneTexte 19">
            <a:extLst>
              <a:ext uri="{FF2B5EF4-FFF2-40B4-BE49-F238E27FC236}">
                <a16:creationId xmlns:a16="http://schemas.microsoft.com/office/drawing/2014/main" id="{A0A0A52C-88BB-C689-A158-D1A414A0ACC8}"/>
              </a:ext>
            </a:extLst>
          </p:cNvPr>
          <p:cNvSpPr txBox="1"/>
          <p:nvPr/>
        </p:nvSpPr>
        <p:spPr>
          <a:xfrm>
            <a:off x="360024" y="6287729"/>
            <a:ext cx="11471951" cy="426207"/>
          </a:xfrm>
          <a:prstGeom prst="rect">
            <a:avLst/>
          </a:prstGeom>
          <a:noFill/>
        </p:spPr>
        <p:txBody>
          <a:bodyPr wrap="square">
            <a:spAutoFit/>
          </a:bodyPr>
          <a:lstStyle/>
          <a:p>
            <a:pPr algn="ctr">
              <a:lnSpc>
                <a:spcPct val="150000"/>
              </a:lnSpc>
            </a:pPr>
            <a:r>
              <a:rPr lang="fr-FR" sz="1600" dirty="0"/>
              <a:t>Facilité d'Utilisation                                                        Flexibilité                                                                               Fiabilité</a:t>
            </a:r>
          </a:p>
        </p:txBody>
      </p:sp>
      <p:sp>
        <p:nvSpPr>
          <p:cNvPr id="2" name="Titre 1">
            <a:extLst>
              <a:ext uri="{FF2B5EF4-FFF2-40B4-BE49-F238E27FC236}">
                <a16:creationId xmlns:a16="http://schemas.microsoft.com/office/drawing/2014/main" id="{9104B567-BAFC-225B-6872-4792F072D5C6}"/>
              </a:ext>
            </a:extLst>
          </p:cNvPr>
          <p:cNvSpPr txBox="1">
            <a:spLocks/>
          </p:cNvSpPr>
          <p:nvPr/>
        </p:nvSpPr>
        <p:spPr>
          <a:xfrm>
            <a:off x="8662220" y="137651"/>
            <a:ext cx="3352800" cy="363794"/>
          </a:xfrm>
          <a:prstGeom prst="rect">
            <a:avLst/>
          </a:prstGeom>
          <a:solidFill>
            <a:srgbClr val="F4E8DA"/>
          </a:solid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800" dirty="0"/>
              <a:t>Solution technique   </a:t>
            </a:r>
            <a:r>
              <a:rPr lang="fr-FR" sz="1800" dirty="0">
                <a:solidFill>
                  <a:srgbClr val="8FC9B5"/>
                </a:solidFill>
                <a:latin typeface="Inter"/>
              </a:rPr>
              <a:t>Menu Maker</a:t>
            </a:r>
            <a:endParaRPr lang="fr-FR" sz="1800" dirty="0">
              <a:solidFill>
                <a:srgbClr val="8FC9B5"/>
              </a:solidFill>
            </a:endParaRPr>
          </a:p>
        </p:txBody>
      </p:sp>
      <p:cxnSp>
        <p:nvCxnSpPr>
          <p:cNvPr id="7" name="Connecteur droit 6">
            <a:extLst>
              <a:ext uri="{FF2B5EF4-FFF2-40B4-BE49-F238E27FC236}">
                <a16:creationId xmlns:a16="http://schemas.microsoft.com/office/drawing/2014/main" id="{09549272-174A-3F8E-AC53-FA9A29A6D2DC}"/>
              </a:ext>
            </a:extLst>
          </p:cNvPr>
          <p:cNvCxnSpPr/>
          <p:nvPr/>
        </p:nvCxnSpPr>
        <p:spPr>
          <a:xfrm flipH="1">
            <a:off x="344129" y="570271"/>
            <a:ext cx="11592232" cy="0"/>
          </a:xfrm>
          <a:prstGeom prst="line">
            <a:avLst/>
          </a:prstGeom>
          <a:ln>
            <a:solidFill>
              <a:srgbClr val="F4E8DA"/>
            </a:solidFill>
          </a:ln>
        </p:spPr>
        <p:style>
          <a:lnRef idx="3">
            <a:schemeClr val="accent2"/>
          </a:lnRef>
          <a:fillRef idx="0">
            <a:schemeClr val="accent2"/>
          </a:fillRef>
          <a:effectRef idx="2">
            <a:schemeClr val="accent2"/>
          </a:effectRef>
          <a:fontRef idx="minor">
            <a:schemeClr val="tx1"/>
          </a:fontRef>
        </p:style>
      </p:cxnSp>
      <p:pic>
        <p:nvPicPr>
          <p:cNvPr id="9" name="Image 8">
            <a:extLst>
              <a:ext uri="{FF2B5EF4-FFF2-40B4-BE49-F238E27FC236}">
                <a16:creationId xmlns:a16="http://schemas.microsoft.com/office/drawing/2014/main" id="{DA619E11-653A-51FB-0EC0-BE4A98C2FCAD}"/>
              </a:ext>
            </a:extLst>
          </p:cNvPr>
          <p:cNvPicPr>
            <a:picLocks noChangeAspect="1"/>
          </p:cNvPicPr>
          <p:nvPr/>
        </p:nvPicPr>
        <p:blipFill>
          <a:blip r:embed="rId4"/>
          <a:stretch>
            <a:fillRect/>
          </a:stretch>
        </p:blipFill>
        <p:spPr>
          <a:xfrm>
            <a:off x="7843899" y="137651"/>
            <a:ext cx="818321" cy="390485"/>
          </a:xfrm>
          <a:prstGeom prst="rect">
            <a:avLst/>
          </a:prstGeom>
        </p:spPr>
      </p:pic>
      <p:pic>
        <p:nvPicPr>
          <p:cNvPr id="10" name="Image 9">
            <a:extLst>
              <a:ext uri="{FF2B5EF4-FFF2-40B4-BE49-F238E27FC236}">
                <a16:creationId xmlns:a16="http://schemas.microsoft.com/office/drawing/2014/main" id="{E81A5D84-567E-A168-A14C-6333893C79E2}"/>
              </a:ext>
            </a:extLst>
          </p:cNvPr>
          <p:cNvPicPr>
            <a:picLocks noChangeAspect="1"/>
          </p:cNvPicPr>
          <p:nvPr/>
        </p:nvPicPr>
        <p:blipFill>
          <a:blip r:embed="rId5"/>
          <a:stretch>
            <a:fillRect/>
          </a:stretch>
        </p:blipFill>
        <p:spPr>
          <a:xfrm>
            <a:off x="344128" y="192144"/>
            <a:ext cx="1619250" cy="400050"/>
          </a:xfrm>
          <a:prstGeom prst="rect">
            <a:avLst/>
          </a:prstGeom>
        </p:spPr>
      </p:pic>
      <p:pic>
        <p:nvPicPr>
          <p:cNvPr id="11" name="Image 10">
            <a:extLst>
              <a:ext uri="{FF2B5EF4-FFF2-40B4-BE49-F238E27FC236}">
                <a16:creationId xmlns:a16="http://schemas.microsoft.com/office/drawing/2014/main" id="{428888B9-4347-8730-338A-A497D2824106}"/>
              </a:ext>
            </a:extLst>
          </p:cNvPr>
          <p:cNvPicPr>
            <a:picLocks noChangeAspect="1"/>
          </p:cNvPicPr>
          <p:nvPr/>
        </p:nvPicPr>
        <p:blipFill>
          <a:blip r:embed="rId6"/>
          <a:stretch>
            <a:fillRect/>
          </a:stretch>
        </p:blipFill>
        <p:spPr>
          <a:xfrm>
            <a:off x="1963378" y="5211004"/>
            <a:ext cx="1079086" cy="1079086"/>
          </a:xfrm>
          <a:prstGeom prst="rect">
            <a:avLst/>
          </a:prstGeom>
        </p:spPr>
      </p:pic>
      <p:pic>
        <p:nvPicPr>
          <p:cNvPr id="12" name="Image 11">
            <a:extLst>
              <a:ext uri="{FF2B5EF4-FFF2-40B4-BE49-F238E27FC236}">
                <a16:creationId xmlns:a16="http://schemas.microsoft.com/office/drawing/2014/main" id="{AD491470-1F51-657B-4E56-08049138D675}"/>
              </a:ext>
            </a:extLst>
          </p:cNvPr>
          <p:cNvPicPr>
            <a:picLocks noChangeAspect="1"/>
          </p:cNvPicPr>
          <p:nvPr/>
        </p:nvPicPr>
        <p:blipFill>
          <a:blip r:embed="rId7"/>
          <a:stretch>
            <a:fillRect/>
          </a:stretch>
        </p:blipFill>
        <p:spPr>
          <a:xfrm>
            <a:off x="5556457" y="5275710"/>
            <a:ext cx="1079086" cy="1079086"/>
          </a:xfrm>
          <a:prstGeom prst="rect">
            <a:avLst/>
          </a:prstGeom>
        </p:spPr>
      </p:pic>
      <p:pic>
        <p:nvPicPr>
          <p:cNvPr id="13" name="Image 12">
            <a:extLst>
              <a:ext uri="{FF2B5EF4-FFF2-40B4-BE49-F238E27FC236}">
                <a16:creationId xmlns:a16="http://schemas.microsoft.com/office/drawing/2014/main" id="{97CD4717-119A-50E9-D9B2-01806881CD19}"/>
              </a:ext>
            </a:extLst>
          </p:cNvPr>
          <p:cNvPicPr>
            <a:picLocks noChangeAspect="1"/>
          </p:cNvPicPr>
          <p:nvPr/>
        </p:nvPicPr>
        <p:blipFill>
          <a:blip r:embed="rId8"/>
          <a:stretch>
            <a:fillRect/>
          </a:stretch>
        </p:blipFill>
        <p:spPr>
          <a:xfrm>
            <a:off x="9618969" y="5275710"/>
            <a:ext cx="1219306" cy="1079086"/>
          </a:xfrm>
          <a:prstGeom prst="rect">
            <a:avLst/>
          </a:prstGeom>
        </p:spPr>
      </p:pic>
    </p:spTree>
    <p:extLst>
      <p:ext uri="{BB962C8B-B14F-4D97-AF65-F5344CB8AC3E}">
        <p14:creationId xmlns:p14="http://schemas.microsoft.com/office/powerpoint/2010/main" val="241407308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3649</Words>
  <Application>Microsoft Office PowerPoint</Application>
  <PresentationFormat>Grand écran</PresentationFormat>
  <Paragraphs>353</Paragraphs>
  <Slides>20</Slides>
  <Notes>14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Aptos</vt:lpstr>
      <vt:lpstr>Aptos Display</vt:lpstr>
      <vt:lpstr>Arial</vt:lpstr>
      <vt:lpstr>Inter</vt:lpstr>
      <vt:lpstr>Söhne</vt:lpstr>
      <vt:lpstr>Thème Office</vt:lpstr>
      <vt:lpstr>Solution technique Menu Maker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 technique Menu Maker</dc:title>
  <dc:creator>Athmane AMER</dc:creator>
  <cp:lastModifiedBy>Athmane AMER</cp:lastModifiedBy>
  <cp:revision>59</cp:revision>
  <dcterms:created xsi:type="dcterms:W3CDTF">2024-03-17T16:21:32Z</dcterms:created>
  <dcterms:modified xsi:type="dcterms:W3CDTF">2024-03-20T23:08:57Z</dcterms:modified>
</cp:coreProperties>
</file>